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78" r:id="rId2"/>
    <p:sldId id="390" r:id="rId3"/>
    <p:sldId id="411" r:id="rId4"/>
    <p:sldId id="410" r:id="rId5"/>
    <p:sldId id="392" r:id="rId6"/>
    <p:sldId id="412" r:id="rId7"/>
    <p:sldId id="372" r:id="rId8"/>
    <p:sldId id="402" r:id="rId9"/>
    <p:sldId id="399" r:id="rId10"/>
    <p:sldId id="384" r:id="rId11"/>
    <p:sldId id="401" r:id="rId12"/>
    <p:sldId id="403" r:id="rId13"/>
    <p:sldId id="400" r:id="rId14"/>
    <p:sldId id="415" r:id="rId15"/>
    <p:sldId id="404" r:id="rId16"/>
    <p:sldId id="382" r:id="rId17"/>
    <p:sldId id="383" r:id="rId18"/>
    <p:sldId id="398" r:id="rId19"/>
    <p:sldId id="409" r:id="rId20"/>
    <p:sldId id="406" r:id="rId21"/>
    <p:sldId id="413" r:id="rId22"/>
    <p:sldId id="414" r:id="rId23"/>
    <p:sldId id="386" r:id="rId24"/>
    <p:sldId id="376" r:id="rId25"/>
    <p:sldId id="377" r:id="rId26"/>
    <p:sldId id="405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7DC788-622C-0F15-D5E8-5530F474D024}" v="202" dt="2025-04-29T11:17:57.402"/>
    <p1510:client id="{4A9BB41B-9E79-7A84-3A84-644E286D5F30}" v="362" dt="2025-04-29T09:01:37.702"/>
    <p1510:client id="{D1E0A262-05B2-4A1D-9209-92AA3534A152}" v="851" dt="2025-04-29T11:08:09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F402E-B903-40C1-841A-3FA634B6DAD8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6F0E5-D4FC-4226-A2CA-FD6A82CC2B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204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6F0E5-D4FC-4226-A2CA-FD6A82CC2B8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911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6F0E5-D4FC-4226-A2CA-FD6A82CC2B8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261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CCB43-AF4C-F686-DEE5-AE6DB30FF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1122185-1FE2-E07E-012E-C4A326842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068D3DD-A454-5BCC-BECA-8CA4F9521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Det er ikke godt endnu.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A0C4667-F5EA-AC41-C5D5-A7FCC6C39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6F0E5-D4FC-4226-A2CA-FD6A82CC2B85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9353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8999A-EDD1-08E4-E81E-16D27587B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611CFB1-2047-E3EC-01BB-10B68CC41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6E3E084-BFF1-AE83-21D6-752EE9F190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Mere end inspiration -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DC188C8-7014-7313-769A-1CAC917A5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6F0E5-D4FC-4226-A2CA-FD6A82CC2B85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71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6F0E5-D4FC-4226-A2CA-FD6A82CC2B85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212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F9A095-E5BA-B560-7140-B0748F26F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C4B5FEB-4DA8-EEF4-03E2-4725303A3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0453A1C-3BC6-5467-379C-6C1A18DC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43D76FC-8D83-A340-D4D5-855F5554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A1D3AE-4E56-1796-38E2-8A4A92A0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740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4E87A-1309-4560-6D95-3780CF33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460C7D8-7160-CD86-8E92-82EDC9465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4113DD6-14E4-6712-D1B3-45D516BC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948A18A-E373-5F0A-8EB3-47DCEF28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24C79C-00BA-88D0-8704-94F77731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776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2BC4D10-63E7-5E96-9B4C-36906BD29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F70AF99-26EB-A54D-BC69-062598BF1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34B7E9B-25E3-F27B-60E5-457CFC64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EC5C7EC-1F53-FC7B-0981-B98FE40FC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1EFE21B-45CD-0ED6-C558-C00B3C2EC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7017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dhold enkelt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CA99132-3D30-5847-31D2-E314CF982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18376">
            <a:off x="-107596" y="708426"/>
            <a:ext cx="12521492" cy="5654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678124-E51C-F3C7-E298-41533E04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31196-0B07-48EE-3A01-D9299E29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9315D0-B7C7-4D98-9FA5-3AFBCA20494A}" type="datetime2">
              <a:rPr lang="da-DK" smtClean="0"/>
              <a:pPr/>
              <a:t>1. maj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E12F2-7CCC-72A4-5B6C-CE60401F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4E46D-D42B-AE0D-3FF5-568ED8E9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E99139-2FB7-4874-B658-038439FF7DF8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9F5592-9A4F-CFEE-C4EB-1BD11917D9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866860" y="441887"/>
            <a:ext cx="972079" cy="438714"/>
          </a:xfrm>
          <a:custGeom>
            <a:avLst/>
            <a:gdLst>
              <a:gd name="connsiteX0" fmla="*/ 1614191 w 1827854"/>
              <a:gd name="connsiteY0" fmla="*/ 462414 h 824938"/>
              <a:gd name="connsiteX1" fmla="*/ 1687729 w 1827854"/>
              <a:gd name="connsiteY1" fmla="*/ 462414 h 824938"/>
              <a:gd name="connsiteX2" fmla="*/ 1687729 w 1827854"/>
              <a:gd name="connsiteY2" fmla="*/ 609827 h 824938"/>
              <a:gd name="connsiteX3" fmla="*/ 1827854 w 1827854"/>
              <a:gd name="connsiteY3" fmla="*/ 609827 h 824938"/>
              <a:gd name="connsiteX4" fmla="*/ 1827854 w 1827854"/>
              <a:gd name="connsiteY4" fmla="*/ 681463 h 824938"/>
              <a:gd name="connsiteX5" fmla="*/ 1687729 w 1827854"/>
              <a:gd name="connsiteY5" fmla="*/ 681463 h 824938"/>
              <a:gd name="connsiteX6" fmla="*/ 1687729 w 1827854"/>
              <a:gd name="connsiteY6" fmla="*/ 824938 h 824938"/>
              <a:gd name="connsiteX7" fmla="*/ 1614191 w 1827854"/>
              <a:gd name="connsiteY7" fmla="*/ 824938 h 824938"/>
              <a:gd name="connsiteX8" fmla="*/ 1614191 w 1827854"/>
              <a:gd name="connsiteY8" fmla="*/ 681463 h 824938"/>
              <a:gd name="connsiteX9" fmla="*/ 1480122 w 1827854"/>
              <a:gd name="connsiteY9" fmla="*/ 681463 h 824938"/>
              <a:gd name="connsiteX10" fmla="*/ 1480122 w 1827854"/>
              <a:gd name="connsiteY10" fmla="*/ 609827 h 824938"/>
              <a:gd name="connsiteX11" fmla="*/ 1614191 w 1827854"/>
              <a:gd name="connsiteY11" fmla="*/ 609827 h 824938"/>
              <a:gd name="connsiteX12" fmla="*/ 1243399 w 1827854"/>
              <a:gd name="connsiteY12" fmla="*/ 462414 h 824938"/>
              <a:gd name="connsiteX13" fmla="*/ 1376048 w 1827854"/>
              <a:gd name="connsiteY13" fmla="*/ 570965 h 824938"/>
              <a:gd name="connsiteX14" fmla="*/ 1302232 w 1827854"/>
              <a:gd name="connsiteY14" fmla="*/ 699532 h 824938"/>
              <a:gd name="connsiteX15" fmla="*/ 1253714 w 1827854"/>
              <a:gd name="connsiteY15" fmla="*/ 741159 h 824938"/>
              <a:gd name="connsiteX16" fmla="*/ 1253714 w 1827854"/>
              <a:gd name="connsiteY16" fmla="*/ 742739 h 824938"/>
              <a:gd name="connsiteX17" fmla="*/ 1377072 w 1827854"/>
              <a:gd name="connsiteY17" fmla="*/ 742739 h 824938"/>
              <a:gd name="connsiteX18" fmla="*/ 1377072 w 1827854"/>
              <a:gd name="connsiteY18" fmla="*/ 824938 h 824938"/>
              <a:gd name="connsiteX19" fmla="*/ 1116412 w 1827854"/>
              <a:gd name="connsiteY19" fmla="*/ 824938 h 824938"/>
              <a:gd name="connsiteX20" fmla="*/ 1116412 w 1827854"/>
              <a:gd name="connsiteY20" fmla="*/ 762258 h 824938"/>
              <a:gd name="connsiteX21" fmla="*/ 1233069 w 1827854"/>
              <a:gd name="connsiteY21" fmla="*/ 654233 h 824938"/>
              <a:gd name="connsiteX22" fmla="*/ 1283650 w 1827854"/>
              <a:gd name="connsiteY22" fmla="*/ 578354 h 824938"/>
              <a:gd name="connsiteX23" fmla="*/ 1240297 w 1827854"/>
              <a:gd name="connsiteY23" fmla="*/ 542522 h 824938"/>
              <a:gd name="connsiteX24" fmla="*/ 1196944 w 1827854"/>
              <a:gd name="connsiteY24" fmla="*/ 588362 h 824938"/>
              <a:gd name="connsiteX25" fmla="*/ 1196944 w 1827854"/>
              <a:gd name="connsiteY25" fmla="*/ 599424 h 824938"/>
              <a:gd name="connsiteX26" fmla="*/ 1109199 w 1827854"/>
              <a:gd name="connsiteY26" fmla="*/ 599424 h 824938"/>
              <a:gd name="connsiteX27" fmla="*/ 1109199 w 1827854"/>
              <a:gd name="connsiteY27" fmla="*/ 585714 h 824938"/>
              <a:gd name="connsiteX28" fmla="*/ 1243399 w 1827854"/>
              <a:gd name="connsiteY28" fmla="*/ 462414 h 824938"/>
              <a:gd name="connsiteX29" fmla="*/ 920291 w 1827854"/>
              <a:gd name="connsiteY29" fmla="*/ 462414 h 824938"/>
              <a:gd name="connsiteX30" fmla="*/ 1052941 w 1827854"/>
              <a:gd name="connsiteY30" fmla="*/ 570965 h 824938"/>
              <a:gd name="connsiteX31" fmla="*/ 979125 w 1827854"/>
              <a:gd name="connsiteY31" fmla="*/ 699532 h 824938"/>
              <a:gd name="connsiteX32" fmla="*/ 930606 w 1827854"/>
              <a:gd name="connsiteY32" fmla="*/ 741159 h 824938"/>
              <a:gd name="connsiteX33" fmla="*/ 930606 w 1827854"/>
              <a:gd name="connsiteY33" fmla="*/ 742739 h 824938"/>
              <a:gd name="connsiteX34" fmla="*/ 1053965 w 1827854"/>
              <a:gd name="connsiteY34" fmla="*/ 742739 h 824938"/>
              <a:gd name="connsiteX35" fmla="*/ 1053965 w 1827854"/>
              <a:gd name="connsiteY35" fmla="*/ 824938 h 824938"/>
              <a:gd name="connsiteX36" fmla="*/ 793304 w 1827854"/>
              <a:gd name="connsiteY36" fmla="*/ 824938 h 824938"/>
              <a:gd name="connsiteX37" fmla="*/ 793304 w 1827854"/>
              <a:gd name="connsiteY37" fmla="*/ 762258 h 824938"/>
              <a:gd name="connsiteX38" fmla="*/ 909961 w 1827854"/>
              <a:gd name="connsiteY38" fmla="*/ 654233 h 824938"/>
              <a:gd name="connsiteX39" fmla="*/ 960543 w 1827854"/>
              <a:gd name="connsiteY39" fmla="*/ 578354 h 824938"/>
              <a:gd name="connsiteX40" fmla="*/ 917189 w 1827854"/>
              <a:gd name="connsiteY40" fmla="*/ 542522 h 824938"/>
              <a:gd name="connsiteX41" fmla="*/ 873836 w 1827854"/>
              <a:gd name="connsiteY41" fmla="*/ 588362 h 824938"/>
              <a:gd name="connsiteX42" fmla="*/ 873836 w 1827854"/>
              <a:gd name="connsiteY42" fmla="*/ 599424 h 824938"/>
              <a:gd name="connsiteX43" fmla="*/ 786091 w 1827854"/>
              <a:gd name="connsiteY43" fmla="*/ 599424 h 824938"/>
              <a:gd name="connsiteX44" fmla="*/ 786091 w 1827854"/>
              <a:gd name="connsiteY44" fmla="*/ 585714 h 824938"/>
              <a:gd name="connsiteX45" fmla="*/ 920291 w 1827854"/>
              <a:gd name="connsiteY45" fmla="*/ 462414 h 824938"/>
              <a:gd name="connsiteX46" fmla="*/ 820183 w 1827854"/>
              <a:gd name="connsiteY46" fmla="*/ 112765 h 824938"/>
              <a:gd name="connsiteX47" fmla="*/ 777342 w 1827854"/>
              <a:gd name="connsiteY47" fmla="*/ 227637 h 824938"/>
              <a:gd name="connsiteX48" fmla="*/ 861985 w 1827854"/>
              <a:gd name="connsiteY48" fmla="*/ 227637 h 824938"/>
              <a:gd name="connsiteX49" fmla="*/ 821207 w 1827854"/>
              <a:gd name="connsiteY49" fmla="*/ 112765 h 824938"/>
              <a:gd name="connsiteX50" fmla="*/ 94460 w 1827854"/>
              <a:gd name="connsiteY50" fmla="*/ 79040 h 824938"/>
              <a:gd name="connsiteX51" fmla="*/ 94460 w 1827854"/>
              <a:gd name="connsiteY51" fmla="*/ 162293 h 824938"/>
              <a:gd name="connsiteX52" fmla="*/ 157946 w 1827854"/>
              <a:gd name="connsiteY52" fmla="*/ 162293 h 824938"/>
              <a:gd name="connsiteX53" fmla="*/ 204401 w 1827854"/>
              <a:gd name="connsiteY53" fmla="*/ 118033 h 824938"/>
              <a:gd name="connsiteX54" fmla="*/ 157946 w 1827854"/>
              <a:gd name="connsiteY54" fmla="*/ 79040 h 824938"/>
              <a:gd name="connsiteX55" fmla="*/ 1052941 w 1827854"/>
              <a:gd name="connsiteY55" fmla="*/ 0 h 824938"/>
              <a:gd name="connsiteX56" fmla="*/ 1134497 w 1827854"/>
              <a:gd name="connsiteY56" fmla="*/ 0 h 824938"/>
              <a:gd name="connsiteX57" fmla="*/ 1285743 w 1827854"/>
              <a:gd name="connsiteY57" fmla="*/ 211294 h 824938"/>
              <a:gd name="connsiteX58" fmla="*/ 1288318 w 1827854"/>
              <a:gd name="connsiteY58" fmla="*/ 211294 h 824938"/>
              <a:gd name="connsiteX59" fmla="*/ 1283666 w 1827854"/>
              <a:gd name="connsiteY59" fmla="*/ 0 h 824938"/>
              <a:gd name="connsiteX60" fmla="*/ 1372962 w 1827854"/>
              <a:gd name="connsiteY60" fmla="*/ 0 h 824938"/>
              <a:gd name="connsiteX61" fmla="*/ 1372962 w 1827854"/>
              <a:gd name="connsiteY61" fmla="*/ 358311 h 824938"/>
              <a:gd name="connsiteX62" fmla="*/ 1289855 w 1827854"/>
              <a:gd name="connsiteY62" fmla="*/ 358311 h 824938"/>
              <a:gd name="connsiteX63" fmla="*/ 1140174 w 1827854"/>
              <a:gd name="connsiteY63" fmla="*/ 148598 h 824938"/>
              <a:gd name="connsiteX64" fmla="*/ 1137599 w 1827854"/>
              <a:gd name="connsiteY64" fmla="*/ 148598 h 824938"/>
              <a:gd name="connsiteX65" fmla="*/ 1142237 w 1827854"/>
              <a:gd name="connsiteY65" fmla="*/ 358311 h 824938"/>
              <a:gd name="connsiteX66" fmla="*/ 1052941 w 1827854"/>
              <a:gd name="connsiteY66" fmla="*/ 358311 h 824938"/>
              <a:gd name="connsiteX67" fmla="*/ 780415 w 1827854"/>
              <a:gd name="connsiteY67" fmla="*/ 0 h 824938"/>
              <a:gd name="connsiteX68" fmla="*/ 867136 w 1827854"/>
              <a:gd name="connsiteY68" fmla="*/ 0 h 824938"/>
              <a:gd name="connsiteX69" fmla="*/ 1008052 w 1827854"/>
              <a:gd name="connsiteY69" fmla="*/ 358311 h 824938"/>
              <a:gd name="connsiteX70" fmla="*/ 1008037 w 1827854"/>
              <a:gd name="connsiteY70" fmla="*/ 358311 h 824938"/>
              <a:gd name="connsiteX71" fmla="*/ 908426 w 1827854"/>
              <a:gd name="connsiteY71" fmla="*/ 358311 h 824938"/>
              <a:gd name="connsiteX72" fmla="*/ 886230 w 1827854"/>
              <a:gd name="connsiteY72" fmla="*/ 296654 h 824938"/>
              <a:gd name="connsiteX73" fmla="*/ 752030 w 1827854"/>
              <a:gd name="connsiteY73" fmla="*/ 296654 h 824938"/>
              <a:gd name="connsiteX74" fmla="*/ 729321 w 1827854"/>
              <a:gd name="connsiteY74" fmla="*/ 358311 h 824938"/>
              <a:gd name="connsiteX75" fmla="*/ 634348 w 1827854"/>
              <a:gd name="connsiteY75" fmla="*/ 358311 h 824938"/>
              <a:gd name="connsiteX76" fmla="*/ 354608 w 1827854"/>
              <a:gd name="connsiteY76" fmla="*/ 0 h 824938"/>
              <a:gd name="connsiteX77" fmla="*/ 449069 w 1827854"/>
              <a:gd name="connsiteY77" fmla="*/ 0 h 824938"/>
              <a:gd name="connsiteX78" fmla="*/ 449069 w 1827854"/>
              <a:gd name="connsiteY78" fmla="*/ 276112 h 824938"/>
              <a:gd name="connsiteX79" fmla="*/ 607529 w 1827854"/>
              <a:gd name="connsiteY79" fmla="*/ 276112 h 824938"/>
              <a:gd name="connsiteX80" fmla="*/ 607529 w 1827854"/>
              <a:gd name="connsiteY80" fmla="*/ 358311 h 824938"/>
              <a:gd name="connsiteX81" fmla="*/ 354608 w 1827854"/>
              <a:gd name="connsiteY81" fmla="*/ 358311 h 824938"/>
              <a:gd name="connsiteX82" fmla="*/ 0 w 1827854"/>
              <a:gd name="connsiteY82" fmla="*/ 0 h 824938"/>
              <a:gd name="connsiteX83" fmla="*/ 163623 w 1827854"/>
              <a:gd name="connsiteY83" fmla="*/ 0 h 824938"/>
              <a:gd name="connsiteX84" fmla="*/ 299887 w 1827854"/>
              <a:gd name="connsiteY84" fmla="*/ 118033 h 824938"/>
              <a:gd name="connsiteX85" fmla="*/ 158458 w 1827854"/>
              <a:gd name="connsiteY85" fmla="*/ 239225 h 824938"/>
              <a:gd name="connsiteX86" fmla="*/ 94460 w 1827854"/>
              <a:gd name="connsiteY86" fmla="*/ 239225 h 824938"/>
              <a:gd name="connsiteX87" fmla="*/ 94460 w 1827854"/>
              <a:gd name="connsiteY87" fmla="*/ 358311 h 824938"/>
              <a:gd name="connsiteX88" fmla="*/ 0 w 1827854"/>
              <a:gd name="connsiteY88" fmla="*/ 358311 h 82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827854" h="824938">
                <a:moveTo>
                  <a:pt x="1614191" y="462414"/>
                </a:moveTo>
                <a:lnTo>
                  <a:pt x="1687729" y="462414"/>
                </a:lnTo>
                <a:lnTo>
                  <a:pt x="1687729" y="609827"/>
                </a:lnTo>
                <a:lnTo>
                  <a:pt x="1827854" y="609827"/>
                </a:lnTo>
                <a:lnTo>
                  <a:pt x="1827854" y="681463"/>
                </a:lnTo>
                <a:lnTo>
                  <a:pt x="1687729" y="681463"/>
                </a:lnTo>
                <a:lnTo>
                  <a:pt x="1687729" y="824938"/>
                </a:lnTo>
                <a:lnTo>
                  <a:pt x="1614191" y="824938"/>
                </a:lnTo>
                <a:lnTo>
                  <a:pt x="1614191" y="681463"/>
                </a:lnTo>
                <a:lnTo>
                  <a:pt x="1480122" y="681463"/>
                </a:lnTo>
                <a:lnTo>
                  <a:pt x="1480122" y="609827"/>
                </a:lnTo>
                <a:lnTo>
                  <a:pt x="1614191" y="609827"/>
                </a:lnTo>
                <a:close/>
                <a:moveTo>
                  <a:pt x="1243399" y="462414"/>
                </a:moveTo>
                <a:cubicBezTo>
                  <a:pt x="1323916" y="462414"/>
                  <a:pt x="1376048" y="505621"/>
                  <a:pt x="1376048" y="570965"/>
                </a:cubicBezTo>
                <a:cubicBezTo>
                  <a:pt x="1376048" y="627341"/>
                  <a:pt x="1346112" y="662120"/>
                  <a:pt x="1302232" y="699532"/>
                </a:cubicBezTo>
                <a:lnTo>
                  <a:pt x="1253714" y="741159"/>
                </a:lnTo>
                <a:lnTo>
                  <a:pt x="1253714" y="742739"/>
                </a:lnTo>
                <a:lnTo>
                  <a:pt x="1377072" y="742739"/>
                </a:lnTo>
                <a:lnTo>
                  <a:pt x="1377072" y="824938"/>
                </a:lnTo>
                <a:lnTo>
                  <a:pt x="1116412" y="824938"/>
                </a:lnTo>
                <a:lnTo>
                  <a:pt x="1116412" y="762258"/>
                </a:lnTo>
                <a:lnTo>
                  <a:pt x="1233069" y="654233"/>
                </a:lnTo>
                <a:cubicBezTo>
                  <a:pt x="1263517" y="626302"/>
                  <a:pt x="1283650" y="602072"/>
                  <a:pt x="1283650" y="578354"/>
                </a:cubicBezTo>
                <a:cubicBezTo>
                  <a:pt x="1283650" y="554637"/>
                  <a:pt x="1263517" y="542522"/>
                  <a:pt x="1240297" y="542522"/>
                </a:cubicBezTo>
                <a:cubicBezTo>
                  <a:pt x="1211912" y="542522"/>
                  <a:pt x="1196944" y="562538"/>
                  <a:pt x="1196944" y="588362"/>
                </a:cubicBezTo>
                <a:lnTo>
                  <a:pt x="1196944" y="599424"/>
                </a:lnTo>
                <a:lnTo>
                  <a:pt x="1109199" y="599424"/>
                </a:lnTo>
                <a:lnTo>
                  <a:pt x="1109199" y="585714"/>
                </a:lnTo>
                <a:cubicBezTo>
                  <a:pt x="1109199" y="514049"/>
                  <a:pt x="1157205" y="462414"/>
                  <a:pt x="1243399" y="462414"/>
                </a:cubicBezTo>
                <a:close/>
                <a:moveTo>
                  <a:pt x="920291" y="462414"/>
                </a:moveTo>
                <a:cubicBezTo>
                  <a:pt x="1000808" y="462414"/>
                  <a:pt x="1052941" y="505621"/>
                  <a:pt x="1052941" y="570965"/>
                </a:cubicBezTo>
                <a:cubicBezTo>
                  <a:pt x="1052941" y="627341"/>
                  <a:pt x="1023004" y="662120"/>
                  <a:pt x="979125" y="699532"/>
                </a:cubicBezTo>
                <a:lnTo>
                  <a:pt x="930606" y="741159"/>
                </a:lnTo>
                <a:lnTo>
                  <a:pt x="930606" y="742739"/>
                </a:lnTo>
                <a:lnTo>
                  <a:pt x="1053965" y="742739"/>
                </a:lnTo>
                <a:lnTo>
                  <a:pt x="1053965" y="824938"/>
                </a:lnTo>
                <a:lnTo>
                  <a:pt x="793304" y="824938"/>
                </a:lnTo>
                <a:lnTo>
                  <a:pt x="793304" y="762258"/>
                </a:lnTo>
                <a:lnTo>
                  <a:pt x="909961" y="654233"/>
                </a:lnTo>
                <a:cubicBezTo>
                  <a:pt x="940410" y="626302"/>
                  <a:pt x="960543" y="602072"/>
                  <a:pt x="960543" y="578354"/>
                </a:cubicBezTo>
                <a:cubicBezTo>
                  <a:pt x="960543" y="554637"/>
                  <a:pt x="940424" y="542522"/>
                  <a:pt x="917189" y="542522"/>
                </a:cubicBezTo>
                <a:cubicBezTo>
                  <a:pt x="888804" y="542522"/>
                  <a:pt x="873836" y="562538"/>
                  <a:pt x="873836" y="588362"/>
                </a:cubicBezTo>
                <a:lnTo>
                  <a:pt x="873836" y="599424"/>
                </a:lnTo>
                <a:lnTo>
                  <a:pt x="786091" y="599424"/>
                </a:lnTo>
                <a:lnTo>
                  <a:pt x="786091" y="585714"/>
                </a:lnTo>
                <a:cubicBezTo>
                  <a:pt x="786091" y="514049"/>
                  <a:pt x="834097" y="462414"/>
                  <a:pt x="920291" y="462414"/>
                </a:cubicBezTo>
                <a:close/>
                <a:moveTo>
                  <a:pt x="820183" y="112765"/>
                </a:moveTo>
                <a:lnTo>
                  <a:pt x="777342" y="227637"/>
                </a:lnTo>
                <a:lnTo>
                  <a:pt x="861985" y="227637"/>
                </a:lnTo>
                <a:lnTo>
                  <a:pt x="821207" y="112765"/>
                </a:lnTo>
                <a:close/>
                <a:moveTo>
                  <a:pt x="94460" y="79040"/>
                </a:moveTo>
                <a:lnTo>
                  <a:pt x="94460" y="162293"/>
                </a:lnTo>
                <a:lnTo>
                  <a:pt x="157946" y="162293"/>
                </a:lnTo>
                <a:cubicBezTo>
                  <a:pt x="187882" y="162293"/>
                  <a:pt x="204401" y="141223"/>
                  <a:pt x="204401" y="118033"/>
                </a:cubicBezTo>
                <a:cubicBezTo>
                  <a:pt x="204401" y="94842"/>
                  <a:pt x="187370" y="79040"/>
                  <a:pt x="157946" y="79040"/>
                </a:cubicBezTo>
                <a:close/>
                <a:moveTo>
                  <a:pt x="1052941" y="0"/>
                </a:moveTo>
                <a:lnTo>
                  <a:pt x="1134497" y="0"/>
                </a:lnTo>
                <a:lnTo>
                  <a:pt x="1285743" y="211294"/>
                </a:lnTo>
                <a:lnTo>
                  <a:pt x="1288318" y="211294"/>
                </a:lnTo>
                <a:lnTo>
                  <a:pt x="1283666" y="0"/>
                </a:lnTo>
                <a:lnTo>
                  <a:pt x="1372962" y="0"/>
                </a:lnTo>
                <a:lnTo>
                  <a:pt x="1372962" y="358311"/>
                </a:lnTo>
                <a:lnTo>
                  <a:pt x="1289855" y="358311"/>
                </a:lnTo>
                <a:lnTo>
                  <a:pt x="1140174" y="148598"/>
                </a:lnTo>
                <a:lnTo>
                  <a:pt x="1137599" y="148598"/>
                </a:lnTo>
                <a:lnTo>
                  <a:pt x="1142237" y="358311"/>
                </a:lnTo>
                <a:lnTo>
                  <a:pt x="1052941" y="358311"/>
                </a:lnTo>
                <a:close/>
                <a:moveTo>
                  <a:pt x="780415" y="0"/>
                </a:moveTo>
                <a:lnTo>
                  <a:pt x="867136" y="0"/>
                </a:lnTo>
                <a:lnTo>
                  <a:pt x="1008052" y="358311"/>
                </a:lnTo>
                <a:lnTo>
                  <a:pt x="1008037" y="358311"/>
                </a:lnTo>
                <a:lnTo>
                  <a:pt x="908426" y="358311"/>
                </a:lnTo>
                <a:lnTo>
                  <a:pt x="886230" y="296654"/>
                </a:lnTo>
                <a:lnTo>
                  <a:pt x="752030" y="296654"/>
                </a:lnTo>
                <a:lnTo>
                  <a:pt x="729321" y="358311"/>
                </a:lnTo>
                <a:lnTo>
                  <a:pt x="634348" y="358311"/>
                </a:lnTo>
                <a:close/>
                <a:moveTo>
                  <a:pt x="354608" y="0"/>
                </a:moveTo>
                <a:lnTo>
                  <a:pt x="449069" y="0"/>
                </a:lnTo>
                <a:lnTo>
                  <a:pt x="449069" y="276112"/>
                </a:lnTo>
                <a:lnTo>
                  <a:pt x="607529" y="276112"/>
                </a:lnTo>
                <a:lnTo>
                  <a:pt x="607529" y="358311"/>
                </a:lnTo>
                <a:lnTo>
                  <a:pt x="354608" y="358311"/>
                </a:lnTo>
                <a:close/>
                <a:moveTo>
                  <a:pt x="0" y="0"/>
                </a:moveTo>
                <a:lnTo>
                  <a:pt x="163623" y="0"/>
                </a:lnTo>
                <a:cubicBezTo>
                  <a:pt x="244140" y="0"/>
                  <a:pt x="299887" y="37940"/>
                  <a:pt x="299887" y="118033"/>
                </a:cubicBezTo>
                <a:cubicBezTo>
                  <a:pt x="299887" y="198125"/>
                  <a:pt x="236912" y="239225"/>
                  <a:pt x="158458" y="239225"/>
                </a:cubicBezTo>
                <a:lnTo>
                  <a:pt x="94460" y="239225"/>
                </a:lnTo>
                <a:lnTo>
                  <a:pt x="94460" y="358311"/>
                </a:lnTo>
                <a:lnTo>
                  <a:pt x="0" y="358311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5A768FA-F917-006D-92B2-E4A08E24C0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7224" y="1552575"/>
            <a:ext cx="8791575" cy="46243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34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84BE2-2542-FA99-4517-D2CF2DFAB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EE9550-B8E5-D876-E906-E3A34EF74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592CB0-6B77-D800-D40C-1D3934E2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34A017-70F2-4808-5B9E-43607DAE2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9D82C4-6B2A-B7A6-1183-3B89A6C0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7382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87673-6C9C-B500-9545-6E00E55F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52E57A2-85F8-3BCE-535E-88D76D2B2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4D35E66-4DE3-689B-EE09-6D26FE4A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8A72D1-9921-7C7F-3A39-50DB7618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D9B24F-744A-DCE0-4CCD-85FFA817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275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77E32-6B01-6470-2249-A030F15F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492E04-73EF-5C0D-1ECD-0E8799DE2C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527A562-C0E6-1B65-4726-FC8B025E0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4106473-0382-3A59-1AF7-69DF85D3D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10123BE-990A-3D16-5FC8-EC379F8E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0B489D6-6E73-CD46-8FC3-4E4AB2FB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6924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3F964-6642-5761-C111-7AE0FBEB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80BE52B-DF97-E2E3-6DB6-D82636F9B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78DFC9-48C1-D772-B228-2D2B017DB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F32857B-430D-9B2C-22B4-F3BC7321CB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95AB4FD-F739-A78E-C385-9BD17E858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11F2751-316B-A76A-35E9-A0ED6682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2B14F96-81F6-4AD5-7217-0E081220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5EB3387-99B2-B4BC-C332-F357C8F8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388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62821-BA93-817F-D3A2-96AB86D5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B40E0D7-8D8C-476A-B1A4-259889DD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429CAB3-265D-54CD-E0F7-4B0B4BFB5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511981D-7358-DB1C-C0B3-5C3A9E70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8796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6BC0A32-6E28-1658-2870-71BD6B5E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947856A-BA95-01CA-522A-1530266E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F14FA5-6175-2B52-EDD7-1BFE0F20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861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297F0-2477-2C24-7447-70B15CA4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CEEEF4-B6B2-B786-FD9B-3BD5D2B84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688CF4-6C3E-134B-867F-E372187A7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DBD0959-04FB-55B3-6CB9-B5F0AD9DF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2E79AE7-A306-8ED0-D2BE-E6D227D1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E281E1D-96AB-D7D8-8692-55481C5C7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242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CFF980-8098-99E7-95D9-93C8D5787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B295605-659E-4E2C-477C-3B2B4D8EC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405EA5-39C9-374E-32D4-D087C7C75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6AEDDB6-B061-707E-8FCC-FF5C642C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2B653BB-BF07-9EC9-7CDB-E1088B97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B2B64BE-1618-2997-8057-DE374E7A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377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45D4A47F-AA94-6F4C-9550-779558A8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386ED3-D4E7-78B1-B8A0-18065E91F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49D7F8-9020-F0DD-163F-8097117AC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981FC1-8EFC-4881-8F9C-074B69ADC770}" type="datetimeFigureOut">
              <a:rPr lang="da-DK" smtClean="0"/>
              <a:t>01-05-2025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22128D-B144-21B9-58CF-DACD33463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F8EFE05-7FF3-B677-7978-4813A63CC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9466A9-E31A-41A6-BDB9-6F9E65FE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68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A8F070-50F0-BB55-71A0-EB96C7417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65" y="1109609"/>
            <a:ext cx="518550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Klimahensyn i åben-lav boligområder </a:t>
            </a:r>
          </a:p>
          <a:p>
            <a:pPr marL="0" indent="0">
              <a:buNone/>
            </a:pPr>
            <a:endParaRPr lang="da-DK" sz="2000" b="1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a-DK" sz="2000" b="1">
                <a:solidFill>
                  <a:schemeClr val="accent3">
                    <a:lumMod val="75000"/>
                  </a:schemeClr>
                </a:solidFill>
              </a:rPr>
              <a:t>Agenda </a:t>
            </a:r>
          </a:p>
          <a:p>
            <a:pPr marL="0" indent="0">
              <a:buNone/>
            </a:pPr>
            <a:endParaRPr lang="da-DK" sz="200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sz="1800">
                <a:solidFill>
                  <a:schemeClr val="accent3">
                    <a:lumMod val="75000"/>
                  </a:schemeClr>
                </a:solidFill>
              </a:rPr>
              <a:t>Først nogle fakta </a:t>
            </a:r>
          </a:p>
          <a:p>
            <a:endParaRPr lang="da-DK" sz="180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sz="1800">
                <a:solidFill>
                  <a:schemeClr val="accent3">
                    <a:lumMod val="75000"/>
                  </a:schemeClr>
                </a:solidFill>
              </a:rPr>
              <a:t>Inspiration til problemstillinger og projektideer </a:t>
            </a:r>
          </a:p>
          <a:p>
            <a:endParaRPr lang="da-DK" sz="180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sz="1800">
                <a:solidFill>
                  <a:schemeClr val="accent3">
                    <a:lumMod val="75000"/>
                  </a:schemeClr>
                </a:solidFill>
              </a:rPr>
              <a:t>Oplagte temaer og eksempler </a:t>
            </a:r>
          </a:p>
          <a:p>
            <a:endParaRPr lang="da-DK" sz="180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sz="1800">
                <a:solidFill>
                  <a:schemeClr val="accent3">
                    <a:lumMod val="75000"/>
                  </a:schemeClr>
                </a:solidFill>
              </a:rPr>
              <a:t>Samarbejde med forskere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80CA2A0-C178-5A58-75ED-0E7CED000557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A42A5AC-CC44-D57D-7C5A-CE927089F1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pic>
        <p:nvPicPr>
          <p:cNvPr id="2" name="Billede 1" descr="Et billede, der indeholder skærmbillede, Byplanlægning&#10;&#10;Automatisk genereret beskrivelse">
            <a:extLst>
              <a:ext uri="{FF2B5EF4-FFF2-40B4-BE49-F238E27FC236}">
                <a16:creationId xmlns:a16="http://schemas.microsoft.com/office/drawing/2014/main" id="{4A114DE7-1B34-F603-B803-5E0DA860E5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97"/>
          <a:stretch/>
        </p:blipFill>
        <p:spPr>
          <a:xfrm>
            <a:off x="5713342" y="1611234"/>
            <a:ext cx="624641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39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EF0A6-8EF3-5954-CE86-0D8B34D8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47818692-7FB5-77B7-9833-36218C08C813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57748A4-7B7C-C644-0A6E-B92E7F0CB2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34140E71-AD04-9C2D-0D70-D7BEB63B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0" r="53"/>
          <a:stretch/>
        </p:blipFill>
        <p:spPr>
          <a:xfrm>
            <a:off x="3415779" y="676517"/>
            <a:ext cx="8415563" cy="524069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4399BF6-6C2C-E1CD-140D-77444E66185C}"/>
              </a:ext>
            </a:extLst>
          </p:cNvPr>
          <p:cNvSpPr txBox="1"/>
          <p:nvPr/>
        </p:nvSpPr>
        <p:spPr>
          <a:xfrm>
            <a:off x="10129400" y="5991985"/>
            <a:ext cx="1706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6">
                    <a:lumMod val="50000"/>
                  </a:schemeClr>
                </a:solidFill>
              </a:rPr>
              <a:t>Hirsch, E. (2016) Re-</a:t>
            </a:r>
            <a:r>
              <a:rPr lang="da-DK" sz="800" i="1" err="1">
                <a:solidFill>
                  <a:schemeClr val="accent6">
                    <a:lumMod val="50000"/>
                  </a:schemeClr>
                </a:solidFill>
              </a:rPr>
              <a:t>housing</a:t>
            </a:r>
            <a:r>
              <a:rPr lang="da-DK" sz="800" i="1">
                <a:solidFill>
                  <a:schemeClr val="accent6">
                    <a:lumMod val="50000"/>
                  </a:schemeClr>
                </a:solidFill>
              </a:rPr>
              <a:t> Danish </a:t>
            </a:r>
            <a:r>
              <a:rPr lang="da-DK" sz="800" i="1" err="1">
                <a:solidFill>
                  <a:schemeClr val="accent6">
                    <a:lumMod val="50000"/>
                  </a:schemeClr>
                </a:solidFill>
              </a:rPr>
              <a:t>suburbia</a:t>
            </a:r>
            <a:r>
              <a:rPr lang="da-DK" sz="800" i="1">
                <a:solidFill>
                  <a:schemeClr val="accent6">
                    <a:lumMod val="50000"/>
                  </a:schemeClr>
                </a:solidFill>
              </a:rPr>
              <a:t>. Royal Academy of Fine Arts Copenhagen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B4AD141-F240-75C4-AA4D-4E5856B2E3AD}"/>
              </a:ext>
            </a:extLst>
          </p:cNvPr>
          <p:cNvSpPr txBox="1"/>
          <p:nvPr/>
        </p:nvSpPr>
        <p:spPr>
          <a:xfrm>
            <a:off x="379428" y="676517"/>
            <a:ext cx="3032130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Det stationsnære område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Er der plads til en ekstra bolig på grunden?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Skal aftægtsboligen genopfindes?</a:t>
            </a:r>
          </a:p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 (-Michael </a:t>
            </a:r>
            <a:r>
              <a:rPr lang="da-DK" err="1">
                <a:solidFill>
                  <a:schemeClr val="accent3">
                    <a:lumMod val="75000"/>
                  </a:schemeClr>
                </a:solidFill>
              </a:rPr>
              <a:t>Asgaard</a:t>
            </a: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607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47AB6-A590-0A80-DEE0-B42CBC80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B35F7F2B-B29B-EA58-9903-500FDE04D399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76A8A77-6953-BC7C-C9D8-E5BFD07A4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79FD689-7DBC-FF12-9DB9-0ECDAE9E707B}"/>
              </a:ext>
            </a:extLst>
          </p:cNvPr>
          <p:cNvSpPr txBox="1"/>
          <p:nvPr/>
        </p:nvSpPr>
        <p:spPr>
          <a:xfrm>
            <a:off x="379428" y="676517"/>
            <a:ext cx="3369724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Det stationsnære område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Kan der bygges opad eller indrettes en ekstra bolig under taget?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Er der inspiration at hente i de gamle villakvarterer?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Billede 1" descr="Et billede, der indeholder udendørs, bygning, bil, Landkøretøj&#10;&#10;AI-genereret indhold kan være ukorrekt.">
            <a:extLst>
              <a:ext uri="{FF2B5EF4-FFF2-40B4-BE49-F238E27FC236}">
                <a16:creationId xmlns:a16="http://schemas.microsoft.com/office/drawing/2014/main" id="{37DBE91B-9EBB-D096-FF14-68FFAECE3B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2" r="6190"/>
          <a:stretch/>
        </p:blipFill>
        <p:spPr>
          <a:xfrm>
            <a:off x="3753243" y="675005"/>
            <a:ext cx="8072086" cy="5670550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9E01922-CD69-17CA-1108-8FD421AD1D00}"/>
              </a:ext>
            </a:extLst>
          </p:cNvPr>
          <p:cNvSpPr/>
          <p:nvPr/>
        </p:nvSpPr>
        <p:spPr>
          <a:xfrm>
            <a:off x="5084250" y="2375866"/>
            <a:ext cx="1823521" cy="1750667"/>
          </a:xfrm>
          <a:prstGeom prst="ellipse">
            <a:avLst/>
          </a:prstGeom>
          <a:solidFill>
            <a:srgbClr val="FFFF00">
              <a:alpha val="19000"/>
            </a:srgbClr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0A5601-1F01-CD2B-581C-B90563C59877}"/>
              </a:ext>
            </a:extLst>
          </p:cNvPr>
          <p:cNvSpPr/>
          <p:nvPr/>
        </p:nvSpPr>
        <p:spPr>
          <a:xfrm>
            <a:off x="8416730" y="3239466"/>
            <a:ext cx="1823521" cy="1750667"/>
          </a:xfrm>
          <a:prstGeom prst="ellipse">
            <a:avLst/>
          </a:prstGeom>
          <a:solidFill>
            <a:srgbClr val="FFFF00">
              <a:alpha val="19000"/>
            </a:srgbClr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12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9044B-E383-606B-D8A2-A70BC3FD7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68CFB33C-9EF2-6C9B-DDDE-80CC9BCE5605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2190059-A48A-1A97-8B55-DEC183831C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C369CB0-641D-CC59-9360-A5DEA3F1D9D5}"/>
              </a:ext>
            </a:extLst>
          </p:cNvPr>
          <p:cNvSpPr txBox="1"/>
          <p:nvPr/>
        </p:nvSpPr>
        <p:spPr>
          <a:xfrm>
            <a:off x="379428" y="676517"/>
            <a:ext cx="3115724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Det stationsnære område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 skal bilerne være, hvis der kommer flere beboere?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Kan bilerne parkeres i små p-huse som i tættere byområder, f.eks. Nærheden?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Eller på fælles p-pladser som i tæt-lav bebyggelserne?</a:t>
            </a:r>
          </a:p>
        </p:txBody>
      </p:sp>
      <p:pic>
        <p:nvPicPr>
          <p:cNvPr id="3" name="Billede 2" descr="Et billede, der indeholder udendørs, sky, plante, træ&#10;&#10;AI-genereret indhold kan være ukorrekt.">
            <a:extLst>
              <a:ext uri="{FF2B5EF4-FFF2-40B4-BE49-F238E27FC236}">
                <a16:creationId xmlns:a16="http://schemas.microsoft.com/office/drawing/2014/main" id="{F38E35FF-FABB-6790-4E51-0F9D7F46A9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9" r="13991" b="273"/>
          <a:stretch/>
        </p:blipFill>
        <p:spPr>
          <a:xfrm>
            <a:off x="3753167" y="677231"/>
            <a:ext cx="8058521" cy="57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0E54D-AB23-73B1-7173-F261D1656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97BF76FD-FF91-A6B9-2181-485B95D8F459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2882CF8-41D5-EE5B-739E-C1ED96F7BF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104463E-C072-40A4-E393-ACBE818E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99" t="3216" r="21030" b="11696"/>
          <a:stretch/>
        </p:blipFill>
        <p:spPr>
          <a:xfrm>
            <a:off x="3375524" y="485460"/>
            <a:ext cx="8454790" cy="5615949"/>
          </a:xfrm>
          <a:prstGeom prst="rect">
            <a:avLst/>
          </a:prstGeom>
        </p:spPr>
      </p:pic>
      <p:sp>
        <p:nvSpPr>
          <p:cNvPr id="11" name="Tekstfelt 5">
            <a:extLst>
              <a:ext uri="{FF2B5EF4-FFF2-40B4-BE49-F238E27FC236}">
                <a16:creationId xmlns:a16="http://schemas.microsoft.com/office/drawing/2014/main" id="{1B163BE3-964A-EA3A-0EC1-E97942997E80}"/>
              </a:ext>
            </a:extLst>
          </p:cNvPr>
          <p:cNvSpPr txBox="1"/>
          <p:nvPr/>
        </p:nvSpPr>
        <p:spPr>
          <a:xfrm>
            <a:off x="3310680" y="6100130"/>
            <a:ext cx="7619999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/>
              <a:t>OS arkitekter, Fremtidens Forstad – Hvordan skal vi bo i 2050?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529B47A-9239-C849-5E5A-A2A99B312F89}"/>
              </a:ext>
            </a:extLst>
          </p:cNvPr>
          <p:cNvSpPr txBox="1"/>
          <p:nvPr/>
        </p:nvSpPr>
        <p:spPr>
          <a:xfrm>
            <a:off x="356258" y="676517"/>
            <a:ext cx="2707116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grønt </a:t>
            </a:r>
          </a:p>
          <a:p>
            <a:endParaRPr lang="da-DK" b="1">
              <a:solidFill>
                <a:schemeClr val="accent2"/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kan vi få mere ud af arealerne?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giver vi plads til vandet?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Hvad kan vi få ud af at flytte lidt på hække og veje?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Og kan det blive anledning til at dele mere?</a:t>
            </a:r>
            <a:endParaRPr lang="da-DK" b="1"/>
          </a:p>
        </p:txBody>
      </p:sp>
    </p:spTree>
    <p:extLst>
      <p:ext uri="{BB962C8B-B14F-4D97-AF65-F5344CB8AC3E}">
        <p14:creationId xmlns:p14="http://schemas.microsoft.com/office/powerpoint/2010/main" val="34683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0357-5C35-FF63-064A-C82D8AC15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6579445C-6D11-580D-42D0-DD3ED4511B97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121AEEE-FD74-A196-62F4-11AC046533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2" name="Tekstfelt 5">
            <a:extLst>
              <a:ext uri="{FF2B5EF4-FFF2-40B4-BE49-F238E27FC236}">
                <a16:creationId xmlns:a16="http://schemas.microsoft.com/office/drawing/2014/main" id="{689681CE-E2F6-8094-F005-7BABDC1BDCA3}"/>
              </a:ext>
            </a:extLst>
          </p:cNvPr>
          <p:cNvSpPr txBox="1"/>
          <p:nvPr/>
        </p:nvSpPr>
        <p:spPr>
          <a:xfrm>
            <a:off x="3310680" y="6100130"/>
            <a:ext cx="7619999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/>
              <a:t>OS arkitekter, Fremtidens Forstad – Hvordan skal vi bo i 2050?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99DB2A0-8646-90BA-0039-530CF980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99" r="12913" b="1181"/>
          <a:stretch/>
        </p:blipFill>
        <p:spPr>
          <a:xfrm>
            <a:off x="3374201" y="678307"/>
            <a:ext cx="8386292" cy="5415134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4AC4A60-2B51-5C92-DFC0-A174F1F920A4}"/>
              </a:ext>
            </a:extLst>
          </p:cNvPr>
          <p:cNvSpPr txBox="1"/>
          <p:nvPr/>
        </p:nvSpPr>
        <p:spPr>
          <a:xfrm>
            <a:off x="356258" y="676517"/>
            <a:ext cx="2707116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grønt </a:t>
            </a:r>
          </a:p>
          <a:p>
            <a:endParaRPr lang="da-DK" b="1">
              <a:solidFill>
                <a:schemeClr val="accent2"/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kan vi få mere ud af arealerne?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giver vi plads til vandet?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Hvad kan vi få ud af at flytte lidt på hække og veje?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Og kan det blive anledning til at dele mere?</a:t>
            </a:r>
            <a:endParaRPr lang="da-DK" b="1"/>
          </a:p>
        </p:txBody>
      </p:sp>
    </p:spTree>
    <p:extLst>
      <p:ext uri="{BB962C8B-B14F-4D97-AF65-F5344CB8AC3E}">
        <p14:creationId xmlns:p14="http://schemas.microsoft.com/office/powerpoint/2010/main" val="41848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EF373-D634-A006-8DB9-BB819917A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0EA3B7F2-0777-0312-FFD3-1DEF24E46805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7C63DDA0-A332-1D5D-CE5A-3F57F91F2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A157721-BFF9-9522-F23C-A8B8D75D8EB9}"/>
              </a:ext>
            </a:extLst>
          </p:cNvPr>
          <p:cNvSpPr txBox="1"/>
          <p:nvPr/>
        </p:nvSpPr>
        <p:spPr>
          <a:xfrm>
            <a:off x="356258" y="676517"/>
            <a:ext cx="3016333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grønt </a:t>
            </a:r>
          </a:p>
          <a:p>
            <a:endParaRPr lang="da-DK" b="1">
              <a:solidFill>
                <a:schemeClr val="accent2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Kan man reducere de private haver og lade mere være fælles med inspiration fra rækkehusbebyggelser som Cowboybyen?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Billede 1" descr="Et billede, der indeholder udendørs, vindue, bygning, træ&#10;&#10;AI-genereret indhold kan være ukorrekt.">
            <a:extLst>
              <a:ext uri="{FF2B5EF4-FFF2-40B4-BE49-F238E27FC236}">
                <a16:creationId xmlns:a16="http://schemas.microsoft.com/office/drawing/2014/main" id="{53CEB2EA-BBAB-48C5-6EFA-8FF986981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390" y="676275"/>
            <a:ext cx="8460740" cy="57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8BDDF-A318-50FD-3F8A-A4BD594BA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99926276-7625-9C2B-018E-09002A9B4321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0DDE2C1-56C4-BDE4-5F6C-799498624A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3C51A18-A6EA-0851-BBB3-61F4EE27D5AE}"/>
              </a:ext>
            </a:extLst>
          </p:cNvPr>
          <p:cNvSpPr txBox="1"/>
          <p:nvPr/>
        </p:nvSpPr>
        <p:spPr>
          <a:xfrm>
            <a:off x="356258" y="676517"/>
            <a:ext cx="30163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grønt </a:t>
            </a:r>
            <a:r>
              <a:rPr lang="da-DK" b="1">
                <a:solidFill>
                  <a:schemeClr val="accent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  <a:p>
            <a:endParaRPr lang="da-DK" b="1"/>
          </a:p>
          <a:p>
            <a:r>
              <a:rPr lang="da-DK" b="1"/>
              <a:t>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0D1B7B0-FF92-36E9-B067-B6174F0C64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8" r="2028" b="12583"/>
          <a:stretch/>
        </p:blipFill>
        <p:spPr>
          <a:xfrm>
            <a:off x="4777682" y="1442301"/>
            <a:ext cx="7277121" cy="3804485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34A26FCE-BA63-8DF7-453D-8000495975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41" y="1373955"/>
            <a:ext cx="4001584" cy="39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598E-224F-55D6-F5CD-DAF17AEF4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71412978-B978-63F0-9381-583733935727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1D46AC8-4AAD-6989-91E4-67EAC4F148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08AB304D-4577-32CB-F62A-F9A418E3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90"/>
          <a:stretch/>
        </p:blipFill>
        <p:spPr>
          <a:xfrm>
            <a:off x="3761294" y="708734"/>
            <a:ext cx="8301813" cy="544053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F4CE1EC-7692-986E-1BEC-34D1E30CCAD0}"/>
              </a:ext>
            </a:extLst>
          </p:cNvPr>
          <p:cNvSpPr txBox="1"/>
          <p:nvPr/>
        </p:nvSpPr>
        <p:spPr>
          <a:xfrm>
            <a:off x="356258" y="676517"/>
            <a:ext cx="3016333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fælles  </a:t>
            </a:r>
          </a:p>
          <a:p>
            <a:endParaRPr lang="da-DK">
              <a:solidFill>
                <a:srgbClr val="000000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holdes der på seniorerne, samtidig med at der kommer børnefamilier ind? </a:t>
            </a:r>
          </a:p>
          <a:p>
            <a:pPr marL="285750" indent="-285750">
              <a:buFont typeface="Arial,Sans-Serif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kan boligrotation kobles til CO2-reduktion? 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3B96A-D93F-8821-DC0F-28CF24A46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7B0BF53A-F58D-9C29-25B2-E83215E490C1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9C39583-42ED-BD55-312B-0C7D5EAE26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82E7AC4-9166-DFB2-C050-D29686F97B14}"/>
              </a:ext>
            </a:extLst>
          </p:cNvPr>
          <p:cNvSpPr txBox="1"/>
          <p:nvPr/>
        </p:nvSpPr>
        <p:spPr>
          <a:xfrm>
            <a:off x="356258" y="676517"/>
            <a:ext cx="2853773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fælles</a:t>
            </a:r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endParaRPr lang="da-DK">
              <a:solidFill>
                <a:srgbClr val="000000"/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Kan et fælleshus fungere i et villakvarter?</a:t>
            </a:r>
            <a:endParaRPr lang="en-US"/>
          </a:p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  (- Lange Eng)</a:t>
            </a:r>
          </a:p>
          <a:p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Og hvad med et dele-gæsteværelse, værksted, systue, garage eller legerum?</a:t>
            </a:r>
          </a:p>
          <a:p>
            <a:pPr marL="285750" indent="-285750">
              <a:buFont typeface="Arial,Sans-Serif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,Sans-Serif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Hvilke dele-faciliteter, som vi arbejder med i andre typer af bebyggelser, kan indpasses i parcelhuskvarteret?</a:t>
            </a:r>
          </a:p>
          <a:p>
            <a:endParaRPr lang="da-DK" b="1"/>
          </a:p>
          <a:p>
            <a:r>
              <a:rPr lang="da-DK" b="1"/>
              <a:t> 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35FF161-016C-46D9-F1D1-17DC493C37BF}"/>
              </a:ext>
            </a:extLst>
          </p:cNvPr>
          <p:cNvSpPr txBox="1"/>
          <p:nvPr/>
        </p:nvSpPr>
        <p:spPr>
          <a:xfrm>
            <a:off x="4546599" y="2793999"/>
            <a:ext cx="5740399" cy="30225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8D3E7BE-B474-F9BC-A811-75AE8630810C}"/>
              </a:ext>
            </a:extLst>
          </p:cNvPr>
          <p:cNvSpPr txBox="1"/>
          <p:nvPr/>
        </p:nvSpPr>
        <p:spPr>
          <a:xfrm>
            <a:off x="-1528639" y="4884418"/>
            <a:ext cx="153415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err="1"/>
              <a:t>Permatopia</a:t>
            </a:r>
          </a:p>
          <a:p>
            <a:r>
              <a:rPr lang="da-DK"/>
              <a:t>Balancen</a:t>
            </a:r>
          </a:p>
          <a:p>
            <a:r>
              <a:rPr lang="da-DK"/>
              <a:t>Havtorn</a:t>
            </a:r>
          </a:p>
        </p:txBody>
      </p:sp>
      <p:pic>
        <p:nvPicPr>
          <p:cNvPr id="8" name="Billede 7" descr="Et billede, der indeholder tøj, Ansigt, person, indendørs&#10;&#10;AI-genereret indhold kan være ukorrekt.">
            <a:extLst>
              <a:ext uri="{FF2B5EF4-FFF2-40B4-BE49-F238E27FC236}">
                <a16:creationId xmlns:a16="http://schemas.microsoft.com/office/drawing/2014/main" id="{94FDAA72-B2C8-66F5-8301-2ACF3A52B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00" y="677863"/>
            <a:ext cx="8432800" cy="54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238C6F-6DE1-C274-03CE-95936124D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3A9DE5F-2692-C97A-7FD3-76ED0C1E76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03"/>
          <a:stretch/>
        </p:blipFill>
        <p:spPr>
          <a:xfrm>
            <a:off x="0" y="1365505"/>
            <a:ext cx="12192000" cy="435133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9FA59D9-F1C8-BF49-84E4-38DDD536514B}"/>
              </a:ext>
            </a:extLst>
          </p:cNvPr>
          <p:cNvSpPr txBox="1"/>
          <p:nvPr/>
        </p:nvSpPr>
        <p:spPr>
          <a:xfrm>
            <a:off x="10617819" y="5746100"/>
            <a:ext cx="429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Deltakvarteret, Frederikssund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9AF8B8D-4BFB-3EED-A10D-9FC372D4F370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E8B4FDB7-F4CE-BE5A-2AE3-5539247A4A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4F2AD998-E08A-5383-2A3E-C81ADCE82CA5}"/>
              </a:ext>
            </a:extLst>
          </p:cNvPr>
          <p:cNvSpPr txBox="1"/>
          <p:nvPr/>
        </p:nvSpPr>
        <p:spPr>
          <a:xfrm>
            <a:off x="356258" y="676517"/>
            <a:ext cx="37020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Hvad kan vi lære af nyanlagte åben-lav områder?</a:t>
            </a:r>
            <a:endParaRPr lang="da-DK" b="1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  <a:p>
            <a:endParaRPr lang="da-DK" b="1"/>
          </a:p>
          <a:p>
            <a:r>
              <a:rPr lang="da-DK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34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9412E-6D22-DAD9-D369-BE58561C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11B841BC-290E-8E3E-E457-D2E2B2AA78C3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8394F06-94D2-4042-ECBA-8238FD10FF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6432583-4E7F-C5B1-5BBF-64FBBD7F5EC7}"/>
              </a:ext>
            </a:extLst>
          </p:cNvPr>
          <p:cNvSpPr txBox="1"/>
          <p:nvPr/>
        </p:nvSpPr>
        <p:spPr>
          <a:xfrm>
            <a:off x="356258" y="676517"/>
            <a:ext cx="30163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Først nogle fakta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3F35E2D-ED8A-AE83-B696-9E674F5C74BA}"/>
              </a:ext>
            </a:extLst>
          </p:cNvPr>
          <p:cNvSpPr txBox="1"/>
          <p:nvPr/>
        </p:nvSpPr>
        <p:spPr>
          <a:xfrm>
            <a:off x="418731" y="1399593"/>
            <a:ext cx="49660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 forventes at være ca. 274.000 flere i 2040.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Enfamiliehuse er den mest udbredte boligform i Danmark (der er 1,134 mio. parcelhuse som bebos af 3,8 mio. danskere).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45% af parcelhusene beboet af </a:t>
            </a:r>
            <a:r>
              <a:rPr lang="da-DK" err="1">
                <a:solidFill>
                  <a:schemeClr val="accent3"/>
                </a:solidFill>
              </a:rPr>
              <a:t>empty-nesters</a:t>
            </a:r>
            <a:r>
              <a:rPr lang="da-DK">
                <a:solidFill>
                  <a:schemeClr val="accent3"/>
                </a:solidFill>
              </a:rPr>
              <a:t> (820.000 </a:t>
            </a:r>
            <a:r>
              <a:rPr lang="da-DK" err="1">
                <a:solidFill>
                  <a:schemeClr val="accent3"/>
                </a:solidFill>
              </a:rPr>
              <a:t>empty</a:t>
            </a:r>
            <a:r>
              <a:rPr lang="da-DK">
                <a:solidFill>
                  <a:schemeClr val="accent3"/>
                </a:solidFill>
              </a:rPr>
              <a:t> </a:t>
            </a:r>
            <a:r>
              <a:rPr lang="da-DK" err="1">
                <a:solidFill>
                  <a:schemeClr val="accent3"/>
                </a:solidFill>
              </a:rPr>
              <a:t>nesters</a:t>
            </a:r>
            <a:r>
              <a:rPr lang="da-DK">
                <a:solidFill>
                  <a:schemeClr val="accent3"/>
                </a:solidFill>
              </a:rPr>
              <a:t> i 500.000 enfamiliehuse).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Årligt rives der 500.000 m2 bygningsareal ned i Danmark, heraf 150.000 m2 er enfamiliehuse (ca. 1100 årligt).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endParaRPr lang="da-DK">
              <a:solidFill>
                <a:schemeClr val="accent3"/>
              </a:solidFill>
              <a:ea typeface="Calibri" panose="020F0502020204030204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254C3AD-D1B1-C762-06DD-3E65286C1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2361432"/>
            <a:ext cx="5701882" cy="2025872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E6CE27D-2128-AEC5-AE7A-3E944D8735EA}"/>
              </a:ext>
            </a:extLst>
          </p:cNvPr>
          <p:cNvSpPr txBox="1"/>
          <p:nvPr/>
        </p:nvSpPr>
        <p:spPr>
          <a:xfrm>
            <a:off x="2959191" y="6231084"/>
            <a:ext cx="429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Kilder: 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Jesper Ole Jensen (2025) Oplæg i netværket ”Kompakte, grønne byer”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Ministeriet for By, Bolig og Landdistrikter (2013) Fremtidens parcelhuskvarter.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Fertner, C., Smidt-Jensen, S. &amp; G. Jørgensen (2023) </a:t>
            </a:r>
            <a:r>
              <a:rPr lang="da-DK" sz="800" i="1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Byfortætning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 i Danmark. Kbh. Universitet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endParaRPr lang="da-DK" sz="800" i="1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EB36A7-E617-D442-AC14-3562D4CB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9F70728-B342-7EE8-C893-4E2521AB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9CFDA2E-43F7-F542-B53F-C64F4C0C7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43" y="365125"/>
            <a:ext cx="10680513" cy="58883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D583050-2558-A74C-C978-742111F3C3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70127A2-C985-2C17-D421-881F06A022ED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</p:spTree>
    <p:extLst>
      <p:ext uri="{BB962C8B-B14F-4D97-AF65-F5344CB8AC3E}">
        <p14:creationId xmlns:p14="http://schemas.microsoft.com/office/powerpoint/2010/main" val="2919773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EEC47-AA68-8D7C-46FA-30E13D46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felt 7">
            <a:extLst>
              <a:ext uri="{FF2B5EF4-FFF2-40B4-BE49-F238E27FC236}">
                <a16:creationId xmlns:a16="http://schemas.microsoft.com/office/drawing/2014/main" id="{796F59F3-E976-0A50-723C-A147503EFEB8}"/>
              </a:ext>
            </a:extLst>
          </p:cNvPr>
          <p:cNvSpPr txBox="1"/>
          <p:nvPr/>
        </p:nvSpPr>
        <p:spPr>
          <a:xfrm>
            <a:off x="7285703" y="6594840"/>
            <a:ext cx="4990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Illustration i baggrunden fra 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Ministeriet for By, Bolig og Landdistrikter (2013) Fremtidens parcelhuskvarter.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73503CA-37BE-5E92-812E-441697939139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7B71643-0182-DBB5-5AE8-3FAB61EEF2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A955BECF-8B6E-F4B1-642D-CBD0A9D105C6}"/>
              </a:ext>
            </a:extLst>
          </p:cNvPr>
          <p:cNvSpPr txBox="1"/>
          <p:nvPr/>
        </p:nvSpPr>
        <p:spPr>
          <a:xfrm>
            <a:off x="356258" y="676517"/>
            <a:ext cx="21392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err="1">
                <a:solidFill>
                  <a:schemeClr val="accent3">
                    <a:lumMod val="75000"/>
                  </a:schemeClr>
                </a:solidFill>
              </a:rPr>
              <a:t>Bystrategisk</a:t>
            </a:r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Hvad betyder nye udlæg for incitamenter til omdannelse?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Hvordan hænger det </a:t>
            </a:r>
            <a:r>
              <a:rPr lang="da-DK" err="1">
                <a:solidFill>
                  <a:schemeClr val="accent3">
                    <a:lumMod val="75000"/>
                  </a:schemeClr>
                </a:solidFill>
              </a:rPr>
              <a:t>bystrategisk</a:t>
            </a: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 sammen?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  <a:p>
            <a:endParaRPr lang="da-DK" b="1"/>
          </a:p>
          <a:p>
            <a:r>
              <a:rPr lang="da-DK" b="1"/>
              <a:t>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25967E0-1B57-B974-E210-C03ACE0F6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42" y="676517"/>
            <a:ext cx="7678779" cy="530936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451C274-64F0-40A3-FFC9-0A5286AFBC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39" y="4154231"/>
            <a:ext cx="3490980" cy="135704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8A88BF9-CDBA-8784-E8F1-1ED8DF6C78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500" y="162421"/>
            <a:ext cx="3702035" cy="1257810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AAF70F64-929A-6644-8B8F-1D27ABDB56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88"/>
          <a:stretch/>
        </p:blipFill>
        <p:spPr>
          <a:xfrm>
            <a:off x="8862010" y="2107678"/>
            <a:ext cx="3210124" cy="1709779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527F9D7F-DAE7-AE11-DAF0-3D2393D47C51}"/>
              </a:ext>
            </a:extLst>
          </p:cNvPr>
          <p:cNvSpPr txBox="1"/>
          <p:nvPr/>
        </p:nvSpPr>
        <p:spPr>
          <a:xfrm>
            <a:off x="6289631" y="316416"/>
            <a:ext cx="2358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>
                <a:solidFill>
                  <a:schemeClr val="accent3">
                    <a:lumMod val="75000"/>
                  </a:schemeClr>
                </a:solidFill>
              </a:rPr>
              <a:t>Fuglebakken</a:t>
            </a:r>
            <a:endParaRPr lang="en-US" sz="1200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  <a:p>
            <a:endParaRPr lang="da-DK" b="1"/>
          </a:p>
          <a:p>
            <a:r>
              <a:rPr lang="da-DK" b="1"/>
              <a:t>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C62A56A3-42D9-E2C9-7B48-C51810000FFF}"/>
              </a:ext>
            </a:extLst>
          </p:cNvPr>
          <p:cNvSpPr txBox="1"/>
          <p:nvPr/>
        </p:nvSpPr>
        <p:spPr>
          <a:xfrm>
            <a:off x="9966030" y="1701411"/>
            <a:ext cx="2358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>
                <a:solidFill>
                  <a:schemeClr val="accent3">
                    <a:lumMod val="75000"/>
                  </a:schemeClr>
                </a:solidFill>
              </a:rPr>
              <a:t>Viborg </a:t>
            </a:r>
            <a:r>
              <a:rPr lang="da-DK" sz="1200" b="1" err="1">
                <a:solidFill>
                  <a:schemeClr val="accent3">
                    <a:lumMod val="75000"/>
                  </a:schemeClr>
                </a:solidFill>
              </a:rPr>
              <a:t>Baneby</a:t>
            </a:r>
            <a:endParaRPr lang="da-DK" b="1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7B1C774-F233-6E2B-D743-8BB77EAAA53B}"/>
              </a:ext>
            </a:extLst>
          </p:cNvPr>
          <p:cNvSpPr txBox="1"/>
          <p:nvPr/>
        </p:nvSpPr>
        <p:spPr>
          <a:xfrm>
            <a:off x="1535504" y="3835681"/>
            <a:ext cx="2358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>
                <a:solidFill>
                  <a:schemeClr val="accent3">
                    <a:lumMod val="75000"/>
                  </a:schemeClr>
                </a:solidFill>
              </a:rPr>
              <a:t>Liseborg</a:t>
            </a:r>
            <a:endParaRPr lang="da-DK" b="1"/>
          </a:p>
        </p:txBody>
      </p:sp>
    </p:spTree>
    <p:extLst>
      <p:ext uri="{BB962C8B-B14F-4D97-AF65-F5344CB8AC3E}">
        <p14:creationId xmlns:p14="http://schemas.microsoft.com/office/powerpoint/2010/main" val="13038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47467-E0E9-0764-19F7-1AD897F2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7E5D8EDE-3233-011A-0C37-A1B3BA59E37B}"/>
              </a:ext>
            </a:extLst>
          </p:cNvPr>
          <p:cNvSpPr/>
          <p:nvPr/>
        </p:nvSpPr>
        <p:spPr>
          <a:xfrm>
            <a:off x="7461871" y="1786491"/>
            <a:ext cx="3571103" cy="39717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FC20097-E59E-AB94-96B3-517FB8C0154A}"/>
              </a:ext>
            </a:extLst>
          </p:cNvPr>
          <p:cNvSpPr/>
          <p:nvPr/>
        </p:nvSpPr>
        <p:spPr>
          <a:xfrm>
            <a:off x="3484605" y="1786491"/>
            <a:ext cx="3571103" cy="39717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602253D-B6DF-EA12-7B19-D37051F5BC75}"/>
              </a:ext>
            </a:extLst>
          </p:cNvPr>
          <p:cNvSpPr txBox="1"/>
          <p:nvPr/>
        </p:nvSpPr>
        <p:spPr>
          <a:xfrm>
            <a:off x="8578953" y="153223"/>
            <a:ext cx="4295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Ministeriet for By, Bolig og Landdistrikter (2013) Fremtidens parcelhuskvarter.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DF7CC69E-CF74-DEB2-6690-37465A372B2F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662F59B-AD44-ADAC-C1E3-79F6F66139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618C7D4A-6E65-9F7E-00FF-8BCA5495A601}"/>
              </a:ext>
            </a:extLst>
          </p:cNvPr>
          <p:cNvSpPr txBox="1"/>
          <p:nvPr/>
        </p:nvSpPr>
        <p:spPr>
          <a:xfrm>
            <a:off x="356257" y="676517"/>
            <a:ext cx="5418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Potentialekortlægning </a:t>
            </a:r>
          </a:p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(restrummelighed) </a:t>
            </a:r>
            <a:endParaRPr lang="da-DK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/>
          </a:p>
          <a:p>
            <a:endParaRPr lang="da-DK" b="1"/>
          </a:p>
          <a:p>
            <a:r>
              <a:rPr lang="da-DK" b="1"/>
              <a:t>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F8AE1A3-2EE9-D7FC-014B-9CA03D6B0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143"/>
          <a:stretch/>
        </p:blipFill>
        <p:spPr>
          <a:xfrm>
            <a:off x="3690973" y="2859795"/>
            <a:ext cx="3094573" cy="2645746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A9CE0A6-8842-62BB-011B-CD2CBB579B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92" r="27472" b="17050"/>
          <a:stretch/>
        </p:blipFill>
        <p:spPr>
          <a:xfrm>
            <a:off x="7745783" y="2834983"/>
            <a:ext cx="3066277" cy="267055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1A76B30D-8F74-D08B-1AB2-EC6819B3B703}"/>
              </a:ext>
            </a:extLst>
          </p:cNvPr>
          <p:cNvSpPr txBox="1"/>
          <p:nvPr/>
        </p:nvSpPr>
        <p:spPr>
          <a:xfrm>
            <a:off x="4244983" y="2196579"/>
            <a:ext cx="370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Planlagt tæthed</a:t>
            </a:r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5C6121C-42E1-B6D1-3BE6-3CDCD2C524C3}"/>
              </a:ext>
            </a:extLst>
          </p:cNvPr>
          <p:cNvSpPr txBox="1"/>
          <p:nvPr/>
        </p:nvSpPr>
        <p:spPr>
          <a:xfrm>
            <a:off x="8286713" y="2196579"/>
            <a:ext cx="370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err="1">
                <a:solidFill>
                  <a:schemeClr val="accent3">
                    <a:lumMod val="75000"/>
                  </a:schemeClr>
                </a:solidFill>
              </a:rPr>
              <a:t>Udnytttet</a:t>
            </a: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 tæthed</a:t>
            </a:r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2F64F2E-627C-8DAC-3982-BFFD735DDD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476"/>
          <a:stretch/>
        </p:blipFill>
        <p:spPr>
          <a:xfrm>
            <a:off x="203253" y="2005178"/>
            <a:ext cx="3094573" cy="9728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AEADFE67-10C2-AFE7-2DA9-506E8935DF2B}"/>
              </a:ext>
            </a:extLst>
          </p:cNvPr>
          <p:cNvSpPr/>
          <p:nvPr/>
        </p:nvSpPr>
        <p:spPr>
          <a:xfrm>
            <a:off x="7744017" y="2830508"/>
            <a:ext cx="149883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415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42902-C502-C305-FE11-815D61C9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E0CA6AB8-D963-38B7-8ED5-281881C90AC0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FB620B6-F11A-B3E5-4B41-116E050D2B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30B80D5-3D1C-FE47-F6E4-A496BC76EC8C}"/>
              </a:ext>
            </a:extLst>
          </p:cNvPr>
          <p:cNvSpPr txBox="1"/>
          <p:nvPr/>
        </p:nvSpPr>
        <p:spPr>
          <a:xfrm>
            <a:off x="356258" y="676517"/>
            <a:ext cx="417464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Samarbejde med forskere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Vil gerne med tidligt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Input og sparring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Følge projekterne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E072912-E46E-526F-DE7F-A6D34AA3C1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" t="34740" r="39103" b="21818"/>
          <a:stretch/>
        </p:blipFill>
        <p:spPr>
          <a:xfrm>
            <a:off x="6398298" y="150215"/>
            <a:ext cx="5637844" cy="302332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048E735-6A21-B7C4-50A0-ECA4B4D96F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008" b="17497"/>
          <a:stretch/>
        </p:blipFill>
        <p:spPr>
          <a:xfrm>
            <a:off x="6398298" y="3288430"/>
            <a:ext cx="5637844" cy="2893053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4D79B45-CA6B-60E6-71F9-B075BEC562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69" y="3292807"/>
            <a:ext cx="5331431" cy="288867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45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431DCCE-17B7-C676-5863-CB3E5B27D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35" y="1304818"/>
            <a:ext cx="9738534" cy="379974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626CB4E2-50D1-9D6F-010B-DF5A5C64975E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41617D-3B19-BAA0-D801-23BFB754F0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D5B9A426-D2FC-36FC-C886-646D5989C7DE}"/>
              </a:ext>
            </a:extLst>
          </p:cNvPr>
          <p:cNvSpPr txBox="1"/>
          <p:nvPr/>
        </p:nvSpPr>
        <p:spPr>
          <a:xfrm>
            <a:off x="356258" y="676517"/>
            <a:ext cx="3016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Opsummering</a:t>
            </a:r>
            <a:endParaRPr lang="da-DK" b="1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56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19585E0-6DC7-FAE7-8E55-85DFE1198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0" y="1533260"/>
            <a:ext cx="10202699" cy="3791479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0DB988B-1136-538F-D614-F8ADDF17E4A1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DE41B0F-E7F2-13F2-9429-2A80E17DFD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21D6E0B-78FC-976E-5E9A-3661CF4B2B0A}"/>
              </a:ext>
            </a:extLst>
          </p:cNvPr>
          <p:cNvSpPr txBox="1"/>
          <p:nvPr/>
        </p:nvSpPr>
        <p:spPr>
          <a:xfrm>
            <a:off x="356258" y="676517"/>
            <a:ext cx="3016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Opsummering</a:t>
            </a:r>
            <a:endParaRPr lang="da-DK" b="1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77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F3E61-66E0-4A61-B80E-167DCD7C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9472E184-41D0-6F8B-765D-A813AB4D79EA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2DD99C2-CDA0-AF1D-7631-ABE17E10D9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740" y="2220859"/>
            <a:ext cx="2734568" cy="189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07A9583-6025-E664-43EF-013D9D5C7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843" y="4259430"/>
            <a:ext cx="2734568" cy="1922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4AB8CE87-A644-818A-E971-20A1A39E57AF}"/>
              </a:ext>
            </a:extLst>
          </p:cNvPr>
          <p:cNvCxnSpPr/>
          <p:nvPr/>
        </p:nvCxnSpPr>
        <p:spPr>
          <a:xfrm>
            <a:off x="5126137" y="3209562"/>
            <a:ext cx="6758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:a16="http://schemas.microsoft.com/office/drawing/2014/main" id="{66DA5749-BE69-CFEF-1972-4F6C553B89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694" y="185548"/>
            <a:ext cx="2628614" cy="185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EDD3910D-8F58-2350-B44C-E63709D812B4}"/>
              </a:ext>
            </a:extLst>
          </p:cNvPr>
          <p:cNvCxnSpPr/>
          <p:nvPr/>
        </p:nvCxnSpPr>
        <p:spPr>
          <a:xfrm>
            <a:off x="9095162" y="3209562"/>
            <a:ext cx="6758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CE4B4BE3-6A7F-FB49-4612-58DCB3659282}"/>
              </a:ext>
            </a:extLst>
          </p:cNvPr>
          <p:cNvSpPr/>
          <p:nvPr/>
        </p:nvSpPr>
        <p:spPr>
          <a:xfrm>
            <a:off x="3474209" y="2287775"/>
            <a:ext cx="1404110" cy="19220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>
                <a:solidFill>
                  <a:schemeClr val="tx1"/>
                </a:solidFill>
              </a:rPr>
              <a:t>Forarbejde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45560CA-8021-3DC8-2862-2F32C57721A0}"/>
              </a:ext>
            </a:extLst>
          </p:cNvPr>
          <p:cNvSpPr/>
          <p:nvPr/>
        </p:nvSpPr>
        <p:spPr>
          <a:xfrm>
            <a:off x="10072237" y="2287775"/>
            <a:ext cx="1404110" cy="19220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>
                <a:solidFill>
                  <a:schemeClr val="tx1"/>
                </a:solidFill>
              </a:rPr>
              <a:t>F.eks. dialogværktøj</a:t>
            </a: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45679DCB-DDB2-3D6C-E6E1-0B0BCA9FCC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06C8EB55-105B-D547-835C-A29C33C5E9DC}"/>
              </a:ext>
            </a:extLst>
          </p:cNvPr>
          <p:cNvSpPr txBox="1"/>
          <p:nvPr/>
        </p:nvSpPr>
        <p:spPr>
          <a:xfrm>
            <a:off x="3370152" y="1306556"/>
            <a:ext cx="301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Input til strategi 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8A69BC88-163E-B0B5-EADA-B44E7F05EEB6}"/>
              </a:ext>
            </a:extLst>
          </p:cNvPr>
          <p:cNvSpPr txBox="1"/>
          <p:nvPr/>
        </p:nvSpPr>
        <p:spPr>
          <a:xfrm>
            <a:off x="9183588" y="1306556"/>
            <a:ext cx="373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Operationalisering af strategi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148A64D-2703-A866-0E02-976D476327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886" y="3920593"/>
            <a:ext cx="463925" cy="20973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1C04B5-21B4-DDDF-F08A-32CE976034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8199" y="3920593"/>
            <a:ext cx="463925" cy="209738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FAAD56A-C79D-B84B-204B-317BDECFEDA5}"/>
              </a:ext>
            </a:extLst>
          </p:cNvPr>
          <p:cNvSpPr txBox="1"/>
          <p:nvPr/>
        </p:nvSpPr>
        <p:spPr>
          <a:xfrm>
            <a:off x="356258" y="676517"/>
            <a:ext cx="301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Opsummering</a:t>
            </a:r>
          </a:p>
          <a:p>
            <a:r>
              <a:rPr lang="da-DK" i="1">
                <a:solidFill>
                  <a:schemeClr val="accent3">
                    <a:lumMod val="75000"/>
                  </a:schemeClr>
                </a:solidFill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186970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0DF9F-C65B-2830-42E5-C140FCC13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3A18F2D1-57C5-4907-1F19-E2C4B4763873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82F4243-09E1-ECA1-D841-96BC40DF11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D7190CCD-3315-5DFF-A42D-162CA92A4E35}"/>
              </a:ext>
            </a:extLst>
          </p:cNvPr>
          <p:cNvSpPr txBox="1"/>
          <p:nvPr/>
        </p:nvSpPr>
        <p:spPr>
          <a:xfrm>
            <a:off x="356258" y="676517"/>
            <a:ext cx="30163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Først nogle fakta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26BC603-CB76-5649-575A-EF9DC01A087D}"/>
              </a:ext>
            </a:extLst>
          </p:cNvPr>
          <p:cNvSpPr txBox="1"/>
          <p:nvPr/>
        </p:nvSpPr>
        <p:spPr>
          <a:xfrm>
            <a:off x="418731" y="1399593"/>
            <a:ext cx="49660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 forventes at være ca. 274.000 flere i 2040.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Enfamiliehuse er den mest udbredte boligform i Danmark (der er 1,134 mio. parcelhuse som bebos af 3,8 mio. danskere).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45% af parcelhusene beboet af </a:t>
            </a:r>
            <a:r>
              <a:rPr lang="da-DK" err="1">
                <a:solidFill>
                  <a:schemeClr val="accent3"/>
                </a:solidFill>
              </a:rPr>
              <a:t>empty-nesters</a:t>
            </a:r>
            <a:r>
              <a:rPr lang="da-DK">
                <a:solidFill>
                  <a:schemeClr val="accent3"/>
                </a:solidFill>
              </a:rPr>
              <a:t> (820.000 </a:t>
            </a:r>
            <a:r>
              <a:rPr lang="da-DK" err="1">
                <a:solidFill>
                  <a:schemeClr val="accent3"/>
                </a:solidFill>
              </a:rPr>
              <a:t>empty</a:t>
            </a:r>
            <a:r>
              <a:rPr lang="da-DK">
                <a:solidFill>
                  <a:schemeClr val="accent3"/>
                </a:solidFill>
              </a:rPr>
              <a:t> </a:t>
            </a:r>
            <a:r>
              <a:rPr lang="da-DK" err="1">
                <a:solidFill>
                  <a:schemeClr val="accent3"/>
                </a:solidFill>
              </a:rPr>
              <a:t>nesters</a:t>
            </a:r>
            <a:r>
              <a:rPr lang="da-DK">
                <a:solidFill>
                  <a:schemeClr val="accent3"/>
                </a:solidFill>
              </a:rPr>
              <a:t> i 500.000 enfamiliehuse).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>
                <a:solidFill>
                  <a:schemeClr val="accent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Årligt rives der 500.000 m2 bygningsareal ned i Danmark, heraf 150.000 m2 er enfamiliehuse (ca. 1100 årligt)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  <a:ea typeface="Calibri" panose="020F0502020204030204" pitchFamily="34" charset="0"/>
              </a:rPr>
              <a:t>P</a:t>
            </a:r>
            <a:r>
              <a:rPr lang="da-DK" sz="1800">
                <a:solidFill>
                  <a:schemeClr val="accent3"/>
                </a:solidFill>
                <a:effectLst/>
                <a:ea typeface="Calibri" panose="020F0502020204030204" pitchFamily="34" charset="0"/>
              </a:rPr>
              <a:t>arcelhuskvarterer udgør mellem 1/3 og ½ af byernes areal.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endParaRPr lang="da-DK">
              <a:solidFill>
                <a:schemeClr val="accent3"/>
              </a:solidFill>
              <a:ea typeface="Calibri" panose="020F0502020204030204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4C5EE71-AB06-8A78-B671-45F32D64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11" y="334528"/>
            <a:ext cx="4382919" cy="636105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DB7D7D7-0AC1-602F-0BC0-91BF8626A1A7}"/>
              </a:ext>
            </a:extLst>
          </p:cNvPr>
          <p:cNvSpPr txBox="1"/>
          <p:nvPr/>
        </p:nvSpPr>
        <p:spPr>
          <a:xfrm>
            <a:off x="2959191" y="6231084"/>
            <a:ext cx="429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Kilder: 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Jesper Ole Jensen (2025) Oplæg i netværket ”Kompakte, grønne byer”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Ministeriet for By, Bolig og Landdistrikter (2013) Fremtidens parcelhuskvarter.</a:t>
            </a: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Fertner, C., Smidt-Jensen, S. &amp; G. Jørgensen (2023) </a:t>
            </a:r>
            <a:r>
              <a:rPr lang="da-DK" sz="800" i="1" err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Byfortætning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 i Danmark. Kbh. Universitet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endParaRPr lang="da-DK" sz="800" i="1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9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31EC180-858F-4AD0-F2DF-0002008801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95" r="965" b="2807"/>
          <a:stretch/>
        </p:blipFill>
        <p:spPr>
          <a:xfrm>
            <a:off x="6337254" y="343988"/>
            <a:ext cx="5225093" cy="369433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CCA008F-D209-E9D9-EC05-F3191887AB93}"/>
              </a:ext>
            </a:extLst>
          </p:cNvPr>
          <p:cNvSpPr/>
          <p:nvPr/>
        </p:nvSpPr>
        <p:spPr>
          <a:xfrm>
            <a:off x="11240703" y="3760254"/>
            <a:ext cx="1780674" cy="522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25D49F7-02E6-3DE9-32F5-7CE59D2D386A}"/>
              </a:ext>
            </a:extLst>
          </p:cNvPr>
          <p:cNvSpPr txBox="1"/>
          <p:nvPr/>
        </p:nvSpPr>
        <p:spPr>
          <a:xfrm>
            <a:off x="9182233" y="44560"/>
            <a:ext cx="294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 err="1">
                <a:solidFill>
                  <a:schemeClr val="accent3">
                    <a:lumMod val="75000"/>
                  </a:schemeClr>
                </a:solidFill>
              </a:rPr>
              <a:t>Skjoldhøjparken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, Aarhus, Illustration fra </a:t>
            </a:r>
            <a:r>
              <a:rPr lang="da-DK" sz="800" i="1">
                <a:solidFill>
                  <a:schemeClr val="accent3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Ministeriet for By, Bolig og Landdistrikter (2013) Fremtidens parcelhuskvarter. </a:t>
            </a:r>
            <a:endParaRPr lang="da-DK" sz="800" i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sz="800" i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2D9F51A-8E2E-C6F1-4CA4-9856ED9B828D}"/>
              </a:ext>
            </a:extLst>
          </p:cNvPr>
          <p:cNvSpPr txBox="1"/>
          <p:nvPr/>
        </p:nvSpPr>
        <p:spPr>
          <a:xfrm>
            <a:off x="356258" y="676517"/>
            <a:ext cx="5517646" cy="7294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/>
                </a:solidFill>
              </a:rPr>
              <a:t>Områdernes karakteristika </a:t>
            </a:r>
          </a:p>
          <a:p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Grøn karakter (”</a:t>
            </a:r>
            <a:r>
              <a:rPr lang="da-DK" err="1">
                <a:solidFill>
                  <a:schemeClr val="accent3"/>
                </a:solidFill>
              </a:rPr>
              <a:t>havebyen</a:t>
            </a:r>
            <a:r>
              <a:rPr lang="da-DK">
                <a:solidFill>
                  <a:schemeClr val="accent3"/>
                </a:solidFill>
              </a:rPr>
              <a:t>”)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Frihed og selvbestemmelse</a:t>
            </a:r>
          </a:p>
          <a:p>
            <a:r>
              <a:rPr lang="da-DK">
                <a:solidFill>
                  <a:schemeClr val="accent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Store udstykninger, generisk udtryk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Rolige og trygge (brede) boligveje og godt naboskab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Bilafhængighed og stinet (fra 1970’erne og frem)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Bebyggelsesmæssig tæthed: 25-30%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Lav befolkningsmæssig tæthed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Ejerstruktur kan udfordre større omdannelser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/>
                </a:solidFill>
              </a:rPr>
              <a:t>Fleksibilitet, f.eks.om- og tilbygning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/>
              </a:solidFill>
            </a:endParaRPr>
          </a:p>
          <a:p>
            <a:endParaRPr lang="da-DK" b="1">
              <a:solidFill>
                <a:schemeClr val="accent3"/>
              </a:solidFill>
            </a:endParaRPr>
          </a:p>
          <a:p>
            <a:r>
              <a:rPr lang="da-DK" b="1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93F1F4B-4111-F77B-8B3C-7B7FC8AB37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33"/>
          <a:stretch/>
        </p:blipFill>
        <p:spPr>
          <a:xfrm>
            <a:off x="5536918" y="4512733"/>
            <a:ext cx="6298824" cy="1915762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AB17B6F-E844-F3FC-6E9A-8E1BDCF36666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36BF9B7F-137F-E2C9-20B5-FEFF831203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2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4EC7B5B5-27CC-4539-ECFA-91A50F9AB786}"/>
              </a:ext>
            </a:extLst>
          </p:cNvPr>
          <p:cNvSpPr txBox="1"/>
          <p:nvPr/>
        </p:nvSpPr>
        <p:spPr>
          <a:xfrm>
            <a:off x="356258" y="676517"/>
            <a:ext cx="6071046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Udfordringer ift. CO2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Stigende riv-ned byg-nyt aktivitet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Stigende boligstørrelser og belægningsgrad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Risiko for ensomhed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Ikke ældre-egnet - bygget til kernefamilien, men i dag kun børn i 23% af husene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Langt til offentlig og privat service (sundhed, dagligvarer, kultur, motion, transport)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Udfordrende at vedligeholde og opgradere parcelhus som ældre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Billigt at bo i: Ringe motivation til flytning</a:t>
            </a:r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8" name="Billede 7" descr="Et billede, der indeholder udendørs, sky, træ, bygning&#10;&#10;Indhold genereret af kunstig intelligens kan være forkert.">
            <a:extLst>
              <a:ext uri="{FF2B5EF4-FFF2-40B4-BE49-F238E27FC236}">
                <a16:creationId xmlns:a16="http://schemas.microsoft.com/office/drawing/2014/main" id="{FCB6613F-2878-AFA5-C9CC-361806BA6F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1" y="291548"/>
            <a:ext cx="4686785" cy="624904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54484D81-3B5C-FBAE-8C81-420AE93E6500}"/>
              </a:ext>
            </a:extLst>
          </p:cNvPr>
          <p:cNvSpPr txBox="1"/>
          <p:nvPr/>
        </p:nvSpPr>
        <p:spPr>
          <a:xfrm>
            <a:off x="674451" y="6016440"/>
            <a:ext cx="5143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>
                <a:solidFill>
                  <a:schemeClr val="accent6">
                    <a:lumMod val="50000"/>
                  </a:schemeClr>
                </a:solidFill>
              </a:rPr>
              <a:t>Kilde: Jesper Ole Jensen (2025) Oplæg i netværket ”Kompakte, grønne byer”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FADF264-1749-0949-76C5-71A787C6F40D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81C6ECC-DE50-284F-9FF0-B8DB924379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775B680B-B687-8793-8722-6646458A36CB}"/>
              </a:ext>
            </a:extLst>
          </p:cNvPr>
          <p:cNvSpPr txBox="1"/>
          <p:nvPr/>
        </p:nvSpPr>
        <p:spPr>
          <a:xfrm>
            <a:off x="10818930" y="6587857"/>
            <a:ext cx="3016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i="1"/>
              <a:t>Foto: Louise </a:t>
            </a:r>
            <a:r>
              <a:rPr lang="da-DK" sz="800" i="1" err="1"/>
              <a:t>Hebøll</a:t>
            </a:r>
            <a:r>
              <a:rPr lang="da-DK" sz="800" i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9723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0B733-7B6F-B1A3-F964-CD2A13F14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B4CCA83F-2F0F-5A68-0E14-772F6FB50932}"/>
              </a:ext>
            </a:extLst>
          </p:cNvPr>
          <p:cNvSpPr/>
          <p:nvPr/>
        </p:nvSpPr>
        <p:spPr>
          <a:xfrm>
            <a:off x="4787918" y="2282948"/>
            <a:ext cx="2238206" cy="2058584"/>
          </a:xfrm>
          <a:prstGeom prst="ellipse">
            <a:avLst/>
          </a:prstGeom>
          <a:noFill/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>
                <a:solidFill>
                  <a:schemeClr val="accent3"/>
                </a:solidFill>
              </a:rPr>
              <a:t>Klimahensyn i åben-lav boligområder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25364837-7B18-D969-E429-C9FF67113830}"/>
              </a:ext>
            </a:extLst>
          </p:cNvPr>
          <p:cNvSpPr txBox="1"/>
          <p:nvPr/>
        </p:nvSpPr>
        <p:spPr>
          <a:xfrm>
            <a:off x="1136077" y="401782"/>
            <a:ext cx="381386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</a:t>
            </a: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”Flere på mindre areal” 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Fortætning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, der skaber plads til flere (f.eks. i det stationsnære åben-lav boligområde)</a:t>
            </a:r>
          </a:p>
          <a:p>
            <a:pPr algn="ctr"/>
            <a:endParaRPr lang="da-DK" sz="1400" b="1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Opdeling 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af enfamiliehuse til flerfamiliehuse i stedet for nedrivning (</a:t>
            </a:r>
            <a:r>
              <a:rPr lang="da-DK" sz="1400" err="1">
                <a:solidFill>
                  <a:schemeClr val="accent3">
                    <a:lumMod val="75000"/>
                  </a:schemeClr>
                </a:solidFill>
              </a:rPr>
              <a:t>DelHus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) 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6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A96AF52B-1E22-C6DB-5E0C-0E30D6D13EF0}"/>
              </a:ext>
            </a:extLst>
          </p:cNvPr>
          <p:cNvSpPr txBox="1"/>
          <p:nvPr/>
        </p:nvSpPr>
        <p:spPr>
          <a:xfrm>
            <a:off x="6613976" y="407578"/>
            <a:ext cx="391900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Bedre forbundet</a:t>
            </a: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”Åben op”</a:t>
            </a:r>
          </a:p>
          <a:p>
            <a:pPr algn="ctr"/>
            <a:endParaRPr lang="da-DK" sz="1400" b="1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Hvordan </a:t>
            </a:r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åbnes 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det lukkede kvarter mere op? Nye forbindelser, bedre skiltning, belysning.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Forbedret offentlig transport  </a:t>
            </a:r>
          </a:p>
          <a:p>
            <a:pPr algn="ctr"/>
            <a:endParaRPr lang="da-DK" sz="160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3B015C01-3AD4-1C00-6903-16D4E08223D7}"/>
              </a:ext>
            </a:extLst>
          </p:cNvPr>
          <p:cNvCxnSpPr/>
          <p:nvPr/>
        </p:nvCxnSpPr>
        <p:spPr>
          <a:xfrm>
            <a:off x="1700191" y="3205620"/>
            <a:ext cx="2767986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4DE75D57-08DE-9852-DBB2-867BBF254670}"/>
              </a:ext>
            </a:extLst>
          </p:cNvPr>
          <p:cNvCxnSpPr/>
          <p:nvPr/>
        </p:nvCxnSpPr>
        <p:spPr>
          <a:xfrm>
            <a:off x="7352845" y="3217767"/>
            <a:ext cx="2767986" cy="0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D6DB397A-F329-C087-57CA-F33469378622}"/>
              </a:ext>
            </a:extLst>
          </p:cNvPr>
          <p:cNvCxnSpPr>
            <a:cxnSpLocks/>
          </p:cNvCxnSpPr>
          <p:nvPr/>
        </p:nvCxnSpPr>
        <p:spPr>
          <a:xfrm flipV="1">
            <a:off x="5918383" y="401782"/>
            <a:ext cx="0" cy="1596785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306A0291-0AE4-3C79-3479-AA9F2757A0E8}"/>
              </a:ext>
            </a:extLst>
          </p:cNvPr>
          <p:cNvCxnSpPr>
            <a:cxnSpLocks/>
          </p:cNvCxnSpPr>
          <p:nvPr/>
        </p:nvCxnSpPr>
        <p:spPr>
          <a:xfrm flipV="1">
            <a:off x="5907021" y="4543341"/>
            <a:ext cx="0" cy="1596785"/>
          </a:xfrm>
          <a:prstGeom prst="line">
            <a:avLst/>
          </a:prstGeom>
          <a:ln w="635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AB80B5FE-4BAD-FEC8-B584-1E469B2FCE59}"/>
              </a:ext>
            </a:extLst>
          </p:cNvPr>
          <p:cNvSpPr txBox="1"/>
          <p:nvPr/>
        </p:nvSpPr>
        <p:spPr>
          <a:xfrm>
            <a:off x="1046898" y="3429000"/>
            <a:ext cx="36766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fælles</a:t>
            </a: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”Fjern hækken”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Deling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 af arealer, på tværs af matrikelskel (haver, parkeringsarealer)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Nabofælleskaber – del haver, fællesaktiviteter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Fælles p-hus 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i stedet for parkering på egen grund?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3E7FA044-5456-ABF6-8F46-E3662B7D6490}"/>
              </a:ext>
            </a:extLst>
          </p:cNvPr>
          <p:cNvSpPr txBox="1"/>
          <p:nvPr/>
        </p:nvSpPr>
        <p:spPr>
          <a:xfrm>
            <a:off x="7026124" y="3429000"/>
            <a:ext cx="35068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Mere grønt</a:t>
            </a: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”Bevar hækken”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Byrumsstrategi 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Gentænkning af forhaver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Træstrategi,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 bevar og dyrk flere træer og grønt, og hvilke sorter er bedst egnet ift. C02? 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da-DK" sz="1400" b="1">
                <a:solidFill>
                  <a:schemeClr val="accent3">
                    <a:lumMod val="75000"/>
                  </a:schemeClr>
                </a:solidFill>
              </a:rPr>
              <a:t>Biogene </a:t>
            </a:r>
            <a:r>
              <a:rPr lang="da-DK" sz="1400">
                <a:solidFill>
                  <a:schemeClr val="accent3">
                    <a:lumMod val="75000"/>
                  </a:schemeClr>
                </a:solidFill>
              </a:rPr>
              <a:t>byggematerialer </a:t>
            </a: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da-DK" sz="140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53C7A918-AA87-ADBF-2F0D-6FD74E7CB375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28" name="Billede 27">
            <a:extLst>
              <a:ext uri="{FF2B5EF4-FFF2-40B4-BE49-F238E27FC236}">
                <a16:creationId xmlns:a16="http://schemas.microsoft.com/office/drawing/2014/main" id="{3C390B33-42B9-A03A-FBF1-9E496BF5B1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102ED-FF71-2C9B-B832-9962001AB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323D258D-DCB2-3550-724B-87ADF55BD647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F4AC181-7205-38A5-E3A1-9F2F56FF7A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pic>
        <p:nvPicPr>
          <p:cNvPr id="2050" name="Billede 1">
            <a:extLst>
              <a:ext uri="{FF2B5EF4-FFF2-40B4-BE49-F238E27FC236}">
                <a16:creationId xmlns:a16="http://schemas.microsoft.com/office/drawing/2014/main" id="{BB79F703-9D6F-CA27-E831-BEF4F0EC1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1105" y="759433"/>
            <a:ext cx="8542613" cy="5339133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4D0A479-1818-1AAC-00D4-90AE9D14BEFD}"/>
              </a:ext>
            </a:extLst>
          </p:cNvPr>
          <p:cNvSpPr/>
          <p:nvPr/>
        </p:nvSpPr>
        <p:spPr>
          <a:xfrm>
            <a:off x="4982650" y="851866"/>
            <a:ext cx="5379521" cy="5154267"/>
          </a:xfrm>
          <a:prstGeom prst="ellipse">
            <a:avLst/>
          </a:prstGeom>
          <a:solidFill>
            <a:srgbClr val="FFFF00">
              <a:alpha val="19000"/>
            </a:srgbClr>
          </a:solid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3556CBD-6C50-9748-3EC0-57875FC057F6}"/>
              </a:ext>
            </a:extLst>
          </p:cNvPr>
          <p:cNvSpPr txBox="1"/>
          <p:nvPr/>
        </p:nvSpPr>
        <p:spPr>
          <a:xfrm>
            <a:off x="6745301" y="2876797"/>
            <a:ext cx="185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>
                <a:solidFill>
                  <a:srgbClr val="FFFF00"/>
                </a:solidFill>
              </a:rPr>
              <a:t>Greve S-togsstation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3783E44-18E0-82AF-064D-E3FE7215CE7D}"/>
              </a:ext>
            </a:extLst>
          </p:cNvPr>
          <p:cNvSpPr txBox="1"/>
          <p:nvPr/>
        </p:nvSpPr>
        <p:spPr>
          <a:xfrm>
            <a:off x="379428" y="676517"/>
            <a:ext cx="30163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Det stationsnære område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Hvilket potentiale er der for at øge befolkningstæthed i åben-lav områderne her?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69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25DFA-007E-46B7-2608-4AA12CE4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ræ, udendørs, hus, forstad&#10;&#10;AI-genereret indhold kan være ukorrekt.">
            <a:extLst>
              <a:ext uri="{FF2B5EF4-FFF2-40B4-BE49-F238E27FC236}">
                <a16:creationId xmlns:a16="http://schemas.microsoft.com/office/drawing/2014/main" id="{C3885A13-5600-67C0-05FE-38E636887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0" y="762000"/>
            <a:ext cx="8536940" cy="542544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CFD1FF1-9DE4-89D5-F85B-7381322108CF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6B65F81-BA0F-72B2-47B6-5C70A90B66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C2DE51A-6809-9392-2DA4-2F25067D0336}"/>
              </a:ext>
            </a:extLst>
          </p:cNvPr>
          <p:cNvSpPr txBox="1"/>
          <p:nvPr/>
        </p:nvSpPr>
        <p:spPr>
          <a:xfrm>
            <a:off x="379428" y="676517"/>
            <a:ext cx="3016333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Det stationsnære område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Er der grunde som kan deles op i to?</a:t>
            </a:r>
          </a:p>
        </p:txBody>
      </p:sp>
    </p:spTree>
    <p:extLst>
      <p:ext uri="{BB962C8B-B14F-4D97-AF65-F5344CB8AC3E}">
        <p14:creationId xmlns:p14="http://schemas.microsoft.com/office/powerpoint/2010/main" val="9962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1BBA8-D292-1F33-1943-CA25DD1E0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2A6CF239-BD6E-B696-62AF-5692559ECA3D}"/>
              </a:ext>
            </a:extLst>
          </p:cNvPr>
          <p:cNvSpPr txBox="1"/>
          <p:nvPr/>
        </p:nvSpPr>
        <p:spPr>
          <a:xfrm>
            <a:off x="0" y="6464199"/>
            <a:ext cx="5918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SMIDT-JENSEN ::..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4F93E78-9180-A6FF-ECC0-76FBE597E8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191" y="6540595"/>
            <a:ext cx="1014559" cy="154984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FD3BCFAE-8296-DDB7-6415-EBD59A60C99D}"/>
              </a:ext>
            </a:extLst>
          </p:cNvPr>
          <p:cNvSpPr txBox="1"/>
          <p:nvPr/>
        </p:nvSpPr>
        <p:spPr>
          <a:xfrm>
            <a:off x="379428" y="676517"/>
            <a:ext cx="3147876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2400" b="1">
                <a:solidFill>
                  <a:schemeClr val="accent3">
                    <a:lumMod val="75000"/>
                  </a:schemeClr>
                </a:solidFill>
              </a:rPr>
              <a:t>Tættere og mindre 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da-DK" b="1">
                <a:solidFill>
                  <a:schemeClr val="accent3">
                    <a:lumMod val="75000"/>
                  </a:schemeClr>
                </a:solidFill>
              </a:rPr>
              <a:t>Det stationsnære område</a:t>
            </a:r>
          </a:p>
          <a:p>
            <a:endParaRPr lang="da-DK" b="1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Er der plads til en ekstra bolig på grunden?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Skal aftægtsboligen genopfindes?</a:t>
            </a:r>
          </a:p>
          <a:p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 (-Michael </a:t>
            </a:r>
            <a:r>
              <a:rPr lang="da-DK" err="1">
                <a:solidFill>
                  <a:schemeClr val="accent3">
                    <a:lumMod val="75000"/>
                  </a:schemeClr>
                </a:solidFill>
              </a:rPr>
              <a:t>Asgaard</a:t>
            </a:r>
            <a:r>
              <a:rPr lang="da-DK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7" name="Billede 6" descr="Et billede, der indeholder tekst, træ, skærmbillede, udendørs&#10;&#10;AI-genereret indhold kan være ukorrekt.">
            <a:extLst>
              <a:ext uri="{FF2B5EF4-FFF2-40B4-BE49-F238E27FC236}">
                <a16:creationId xmlns:a16="http://schemas.microsoft.com/office/drawing/2014/main" id="{F43BAC99-5B25-F70D-1398-E0C0E27C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389" y="891539"/>
            <a:ext cx="7365327" cy="530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3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5339B72F202A42A77582E24D30106D" ma:contentTypeVersion="13" ma:contentTypeDescription="Opret et nyt dokument." ma:contentTypeScope="" ma:versionID="2c7fa52e707c6d6f6c34633aedeb7a40">
  <xsd:schema xmlns:xsd="http://www.w3.org/2001/XMLSchema" xmlns:xs="http://www.w3.org/2001/XMLSchema" xmlns:p="http://schemas.microsoft.com/office/2006/metadata/properties" xmlns:ns2="80aea6f0-c854-48c5-bc78-971ab5c3ba11" xmlns:ns3="49e203c9-6cdf-4cbb-9212-0cc4d76ea78b" targetNamespace="http://schemas.microsoft.com/office/2006/metadata/properties" ma:root="true" ma:fieldsID="fca7453fe33d32cd70eb871eba708248" ns2:_="" ns3:_="">
    <xsd:import namespace="80aea6f0-c854-48c5-bc78-971ab5c3ba11"/>
    <xsd:import namespace="49e203c9-6cdf-4cbb-9212-0cc4d76ea78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ea6f0-c854-48c5-bc78-971ab5c3ba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illedmærker" ma:readOnly="false" ma:fieldId="{5cf76f15-5ced-4ddc-b409-7134ff3c332f}" ma:taxonomyMulti="true" ma:sspId="94c83fc7-2c25-4a1e-a50a-b620cf4cd5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203c9-6cdf-4cbb-9212-0cc4d76ea78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3569a2b7-bc4f-4a76-ad82-1a75f3e7590a}" ma:internalName="TaxCatchAll" ma:showField="CatchAllData" ma:web="49e203c9-6cdf-4cbb-9212-0cc4d76ea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e203c9-6cdf-4cbb-9212-0cc4d76ea78b" xsi:nil="true"/>
    <lcf76f155ced4ddcb4097134ff3c332f xmlns="80aea6f0-c854-48c5-bc78-971ab5c3ba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FDBF0D-B0E7-463A-8EB8-600F8DD5CE2D}"/>
</file>

<file path=customXml/itemProps2.xml><?xml version="1.0" encoding="utf-8"?>
<ds:datastoreItem xmlns:ds="http://schemas.openxmlformats.org/officeDocument/2006/customXml" ds:itemID="{02B9612F-2864-4029-BEDF-C76CD75465D3}"/>
</file>

<file path=customXml/itemProps3.xml><?xml version="1.0" encoding="utf-8"?>
<ds:datastoreItem xmlns:ds="http://schemas.openxmlformats.org/officeDocument/2006/customXml" ds:itemID="{6857A93C-8AA4-476D-878C-2EABFE9EF872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5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27" baseType="lpstr">
      <vt:lpstr>1_Office-tema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Søren Smidt-Jensen</dc:creator>
  <cp:revision>2</cp:revision>
  <dcterms:created xsi:type="dcterms:W3CDTF">2025-04-24T04:35:35Z</dcterms:created>
  <dcterms:modified xsi:type="dcterms:W3CDTF">2025-05-01T11:11:09Z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0x010100255339B72F202A42A77582E24D30106D</vt:lpwstr>
  </property>
</Properties>
</file>